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6" r:id="rId3"/>
    <p:sldId id="257" r:id="rId4"/>
    <p:sldId id="270" r:id="rId5"/>
    <p:sldId id="258" r:id="rId6"/>
    <p:sldId id="295" r:id="rId7"/>
    <p:sldId id="259" r:id="rId8"/>
    <p:sldId id="276" r:id="rId9"/>
    <p:sldId id="290" r:id="rId10"/>
    <p:sldId id="277" r:id="rId11"/>
    <p:sldId id="278" r:id="rId12"/>
    <p:sldId id="279" r:id="rId13"/>
    <p:sldId id="260" r:id="rId14"/>
    <p:sldId id="281" r:id="rId15"/>
    <p:sldId id="288" r:id="rId16"/>
    <p:sldId id="282" r:id="rId17"/>
    <p:sldId id="280" r:id="rId18"/>
    <p:sldId id="292" r:id="rId19"/>
    <p:sldId id="302" r:id="rId20"/>
    <p:sldId id="261" r:id="rId21"/>
    <p:sldId id="283" r:id="rId22"/>
    <p:sldId id="284" r:id="rId23"/>
    <p:sldId id="285" r:id="rId24"/>
    <p:sldId id="301" r:id="rId25"/>
    <p:sldId id="262" r:id="rId26"/>
    <p:sldId id="297" r:id="rId27"/>
    <p:sldId id="298" r:id="rId28"/>
    <p:sldId id="300" r:id="rId29"/>
    <p:sldId id="263" r:id="rId30"/>
    <p:sldId id="286" r:id="rId31"/>
    <p:sldId id="264" r:id="rId32"/>
    <p:sldId id="265" r:id="rId33"/>
    <p:sldId id="266" r:id="rId34"/>
    <p:sldId id="267" r:id="rId35"/>
    <p:sldId id="272" r:id="rId36"/>
    <p:sldId id="268" r:id="rId37"/>
    <p:sldId id="269" r:id="rId38"/>
    <p:sldId id="274" r:id="rId39"/>
  </p:sldIdLst>
  <p:sldSz cx="9144000" cy="6858000" type="screen4x3"/>
  <p:notesSz cx="9144000" cy="6858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35" autoAdjust="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10888A6-5C2F-452D-835F-9789E4D3B507}" type="datetimeFigureOut">
              <a:rPr lang="en-US"/>
              <a:pPr>
                <a:defRPr/>
              </a:pPr>
              <a:t>5/14/2015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D6A57C5-D790-4B57-AA43-F30C96B165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8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F9CB77F-EB68-4623-917B-2309A3033059}" type="datetimeFigureOut">
              <a:rPr lang="en-US"/>
              <a:pPr>
                <a:defRPr/>
              </a:pPr>
              <a:t>5/14/2015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BB446E-112D-4003-8F8B-0D45546B1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2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B446E-112D-4003-8F8B-0D45546B145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0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i="1" dirty="0" smtClean="0"/>
              <a:t>The Regents of the University of California. </a:t>
            </a:r>
            <a:endParaRPr 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58B4EA-FA2F-4971-8817-00B3A37DA97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870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1866900" y="685800"/>
            <a:ext cx="5407025" cy="2351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vi-VN">
              <a:latin typeface="Calibri" pitchFamily="34" charset="0"/>
            </a:endParaRPr>
          </a:p>
        </p:txBody>
      </p:sp>
      <p:sp>
        <p:nvSpPr>
          <p:cNvPr id="41987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1395413" y="3263900"/>
            <a:ext cx="6361112" cy="2609850"/>
          </a:xfrm>
          <a:noFill/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mtClean="0">
                <a:latin typeface="Arial" pitchFamily="34" charset="0"/>
                <a:ea typeface="msgothic"/>
                <a:cs typeface="msgothic"/>
              </a:rPr>
              <a:t>Figure 1: A 73-year-old woman with circular, bilateral, hyperkeratotic skin patches above both knees (left). These patches may develop when patients spend long periods of time in the “thinker's position” (right).</a:t>
            </a: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058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i="1" smtClean="0"/>
              <a:t>Br J Ophthalmol 1998;82:1090 doi:10.1136/bjo.82.9.1090b </a:t>
            </a: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5E6622-0EAB-4AEE-8FCA-3F14FC6E119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5624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1866900" y="685800"/>
            <a:ext cx="5407025" cy="2351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vi-VN">
              <a:latin typeface="Calibri" pitchFamily="34" charset="0"/>
            </a:endParaRPr>
          </a:p>
        </p:txBody>
      </p:sp>
      <p:sp>
        <p:nvSpPr>
          <p:cNvPr id="44035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1395413" y="3263900"/>
            <a:ext cx="6361112" cy="2609850"/>
          </a:xfrm>
          <a:noFill/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85725" indent="-85725" eaLnBrk="1" hangingPunct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mtClean="0">
              <a:latin typeface="Arial" pitchFamily="34" charset="0"/>
              <a:ea typeface="msgothic"/>
              <a:cs typeface="ms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43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ir titl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7150" y="0"/>
            <a:ext cx="5276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51038"/>
            <a:ext cx="4953000" cy="2193831"/>
          </a:xfrm>
        </p:spPr>
        <p:txBody>
          <a:bodyPr anchor="b" anchorCtr="0">
            <a:scene3d>
              <a:camera prst="orthographicFront"/>
              <a:lightRig rig="balanced" dir="t"/>
            </a:scene3d>
          </a:bodyPr>
          <a:lstStyle>
            <a:lvl1pPr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404618"/>
            <a:ext cx="5715000" cy="1413475"/>
          </a:xfrm>
        </p:spPr>
        <p:txBody>
          <a:bodyPr>
            <a:normAutofit/>
            <a:scene3d>
              <a:camera prst="orthographicFront"/>
              <a:lightRig rig="twoPt" dir="t"/>
            </a:scene3d>
          </a:bodyPr>
          <a:lstStyle>
            <a:lvl1pPr marL="0" indent="0" algn="l">
              <a:buNone/>
              <a:defRPr sz="1800" b="0" kern="1200">
                <a:solidFill>
                  <a:schemeClr val="tx2"/>
                </a:solidFill>
                <a:effectLst>
                  <a:outerShdw blurRad="12700" dist="12700" dir="3000000" algn="ctr" rotWithShape="0">
                    <a:schemeClr val="bg1">
                      <a:lumMod val="85000"/>
                      <a:alpha val="6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AE96A-AB56-41A1-A5AD-62158E92BCAA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F4029-F682-475C-80F3-73832B2D3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E689-FA48-4145-B038-85EE7CE1502C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25CC7-4872-42D3-857F-5C8BDF382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1"/>
            <a:ext cx="1676400" cy="5075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1"/>
            <a:ext cx="5867400" cy="5075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AD907-0A4C-4843-A4DA-EE4B4A16C7EB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5B3CE-907A-4757-829B-8677BDA03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D466E-B28C-4A86-84B1-6619944B19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D5984-300A-4905-8371-DC5B6FAFB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ir title.png"/>
          <p:cNvPicPr>
            <a:picLocks noChangeAspect="1"/>
          </p:cNvPicPr>
          <p:nvPr/>
        </p:nvPicPr>
        <p:blipFill>
          <a:blip r:embed="rId2" cstate="print"/>
          <a:srcRect l="42293" t="29512" r="38657" b="34962"/>
          <a:stretch>
            <a:fillRect/>
          </a:stretch>
        </p:blipFill>
        <p:spPr bwMode="auto">
          <a:xfrm>
            <a:off x="0" y="0"/>
            <a:ext cx="1476375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2590800"/>
            <a:ext cx="5943600" cy="1447800"/>
          </a:xfrm>
        </p:spPr>
        <p:txBody>
          <a:bodyPr anchor="b" anchorCtr="0">
            <a:scene3d>
              <a:camera prst="orthographicFront"/>
              <a:lightRig rig="balanced" dir="t"/>
            </a:scene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0" kern="1200" cap="none" spc="100" baseline="0">
                <a:solidFill>
                  <a:schemeClr val="tx2"/>
                </a:solidFill>
                <a:effectLst>
                  <a:outerShdw blurRad="127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2900" y="4038601"/>
            <a:ext cx="5943600" cy="1143000"/>
          </a:xfrm>
        </p:spPr>
        <p:txBody>
          <a:bodyPr rtlCol="0">
            <a:normAutofit/>
            <a:scene3d>
              <a:camera prst="orthographicFront"/>
              <a:lightRig rig="twoPt" dir="t"/>
            </a:scene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SzPct val="80000"/>
              <a:buFont typeface="Wingdings" pitchFamily="2" charset="2"/>
              <a:buNone/>
              <a:defRPr sz="1800" b="0" kern="1200">
                <a:solidFill>
                  <a:schemeClr val="tx2"/>
                </a:solidFill>
                <a:effectLst>
                  <a:outerShdw blurRad="12700" dist="12700" dir="3000000" algn="ctr" rotWithShape="0">
                    <a:schemeClr val="bg1">
                      <a:lumMod val="85000"/>
                      <a:alpha val="6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11C98-F764-43FC-AB34-7A186013F6D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7F433-70F6-4594-8243-A76F92B0D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51039"/>
            <a:ext cx="2743200" cy="3886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buFont typeface="Wingdings" pitchFamily="2" charset="2"/>
              <a:buChar char="Ë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51039"/>
            <a:ext cx="2743200" cy="3886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17D0C-F3C2-4BBA-A78F-2479B74C94ED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A023F-9BAD-49E6-A1F4-4EDC1336E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660619"/>
            <a:ext cx="2743200" cy="827087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0200" y="2667000"/>
            <a:ext cx="2743200" cy="3170238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60619"/>
            <a:ext cx="2743200" cy="827087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667000"/>
            <a:ext cx="2743200" cy="3170238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C2E61-B906-495D-AB4E-47AB425830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10342-E764-4B2F-89FA-8A9420F47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31059-B2C2-4AF2-B2E9-5EE7D7970270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6D987-ED8F-4067-A610-E734DA057E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ir title.png"/>
          <p:cNvPicPr>
            <a:picLocks noChangeAspect="1"/>
          </p:cNvPicPr>
          <p:nvPr/>
        </p:nvPicPr>
        <p:blipFill>
          <a:blip r:embed="rId2" cstate="print"/>
          <a:srcRect l="42293" t="29512" r="38657" b="34962"/>
          <a:stretch>
            <a:fillRect/>
          </a:stretch>
        </p:blipFill>
        <p:spPr bwMode="auto">
          <a:xfrm>
            <a:off x="0" y="0"/>
            <a:ext cx="1476375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C680B-167F-4832-8F4D-11124EEFE1C2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93DC4-1B97-4483-B25D-1A339DFA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936750"/>
          </a:xfrm>
        </p:spPr>
        <p:txBody>
          <a:bodyPr anchorCtr="0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838200"/>
            <a:ext cx="36576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00399"/>
            <a:ext cx="2703513" cy="263683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D0B11-AEF3-41EF-A75A-AE62BC3A6D75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B8294-B1BE-40B3-839F-FA2D1E6F65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2" cy="1936750"/>
          </a:xfrm>
        </p:spPr>
        <p:txBody>
          <a:bodyPr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none" spc="100" baseline="0">
                <a:solidFill>
                  <a:schemeClr val="tx2"/>
                </a:solidFill>
                <a:effectLst>
                  <a:outerShdw blurRad="127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838200"/>
            <a:ext cx="3657600" cy="4572000"/>
          </a:xfrm>
          <a:prstGeom prst="rect">
            <a:avLst/>
          </a:prstGeom>
          <a:ln>
            <a:noFill/>
          </a:ln>
          <a:effectLst>
            <a:reflection blurRad="42700" stA="30000" endPos="20000" dist="40000" dir="5400000" sy="-100000" algn="bl" rotWithShape="0"/>
          </a:effectLst>
          <a:scene3d>
            <a:camera prst="perspectiveContrastingLeftFacing">
              <a:rot lat="295432" lon="20402243" rev="52222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00398"/>
            <a:ext cx="2703512" cy="26368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5CED1-2FA1-4EFE-B996-516069E3524C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DBF32-4792-4819-93F6-2FB0CB92F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00200" y="1936750"/>
            <a:ext cx="5943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A6C60D-2813-4114-B176-5F3B55C0C104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775CFF0-1595-4A98-B6F9-E9485869D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dandelion.png"/>
          <p:cNvPicPr>
            <a:picLocks noChangeAspect="1"/>
          </p:cNvPicPr>
          <p:nvPr/>
        </p:nvPicPr>
        <p:blipFill>
          <a:blip r:embed="rId13" cstate="print"/>
          <a:srcRect r="19766" b="20000"/>
          <a:stretch>
            <a:fillRect/>
          </a:stretch>
        </p:blipFill>
        <p:spPr bwMode="auto">
          <a:xfrm>
            <a:off x="7772400" y="3200400"/>
            <a:ext cx="1371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Air title.png"/>
          <p:cNvPicPr>
            <a:picLocks noChangeAspect="1"/>
          </p:cNvPicPr>
          <p:nvPr/>
        </p:nvPicPr>
        <p:blipFill>
          <a:blip r:embed="rId14" cstate="print"/>
          <a:srcRect l="42293" t="29512" r="38657" b="34962"/>
          <a:stretch>
            <a:fillRect/>
          </a:stretch>
        </p:blipFill>
        <p:spPr bwMode="auto">
          <a:xfrm>
            <a:off x="0" y="0"/>
            <a:ext cx="1476375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77" r:id="rId2"/>
    <p:sldLayoutId id="2147483786" r:id="rId3"/>
    <p:sldLayoutId id="2147483778" r:id="rId4"/>
    <p:sldLayoutId id="2147483779" r:id="rId5"/>
    <p:sldLayoutId id="2147483780" r:id="rId6"/>
    <p:sldLayoutId id="2147483787" r:id="rId7"/>
    <p:sldLayoutId id="2147483781" r:id="rId8"/>
    <p:sldLayoutId id="2147483782" r:id="rId9"/>
    <p:sldLayoutId id="2147483783" r:id="rId10"/>
    <p:sldLayoutId id="2147483784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spc="100">
          <a:solidFill>
            <a:schemeClr val="tx2"/>
          </a:solidFill>
          <a:effectLst>
            <a:outerShdw blurRad="127000" algn="ctr" rotWithShape="0">
              <a:schemeClr val="bg1">
                <a:alpha val="50000"/>
              </a:scheme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ts val="1600"/>
        </a:spcBef>
        <a:spcAft>
          <a:spcPct val="0"/>
        </a:spcAft>
        <a:buSzPct val="80000"/>
        <a:buFont typeface="Wingdings" pitchFamily="2" charset="2"/>
        <a:buChar char="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31825" indent="-282575" algn="l" rtl="0" eaLnBrk="0" fontAlgn="base" hangingPunct="0">
        <a:spcBef>
          <a:spcPts val="1600"/>
        </a:spcBef>
        <a:spcAft>
          <a:spcPct val="0"/>
        </a:spcAft>
        <a:buSzPct val="60000"/>
        <a:buFont typeface="Wingdings" pitchFamily="2" charset="2"/>
        <a:buChar char="Ë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2575" algn="l" rtl="0" eaLnBrk="0" fontAlgn="base" hangingPunct="0">
        <a:spcBef>
          <a:spcPts val="1600"/>
        </a:spcBef>
        <a:spcAft>
          <a:spcPct val="0"/>
        </a:spcAft>
        <a:buSzPct val="70000"/>
        <a:buFont typeface="Wingdings" pitchFamily="2" charset="2"/>
        <a:buChar char="®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96975" indent="-282575" algn="l" rtl="0" eaLnBrk="0" fontAlgn="base" hangingPunct="0">
        <a:spcBef>
          <a:spcPts val="1600"/>
        </a:spcBef>
        <a:spcAft>
          <a:spcPct val="0"/>
        </a:spcAft>
        <a:buSzPct val="60000"/>
        <a:buFont typeface="Wingdings" pitchFamily="2" charset="2"/>
        <a:buChar char="Ë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492250" indent="-295275" algn="l" rtl="0" eaLnBrk="0" fontAlgn="base" hangingPunct="0">
        <a:spcBef>
          <a:spcPts val="1600"/>
        </a:spcBef>
        <a:spcAft>
          <a:spcPct val="0"/>
        </a:spcAft>
        <a:buSzPct val="70000"/>
        <a:buFont typeface="Wingdings" pitchFamily="2" charset="2"/>
        <a:buChar char="®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7482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057400" indent="-2825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233997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2622550" indent="-2825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Visible%20JVP%20in%20HD!%20-%20YouTube.mp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video/Flail%20Chest%20-%20YouTube.mp4" TargetMode="External"/><Relationship Id="rId2" Type="http://schemas.openxmlformats.org/officeDocument/2006/relationships/hyperlink" Target="video/Paradoxical%20Breath%20-%20YouTube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video/Sympt&#244;me%20de%20Hoover%20-%20YouTube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1428736"/>
            <a:ext cx="8401080" cy="185738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TRIỆU CHỨNG THỰC THỂ HÔ HẤP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794" y="3500438"/>
            <a:ext cx="5715000" cy="1413475"/>
          </a:xfrm>
        </p:spPr>
        <p:txBody>
          <a:bodyPr rtlCol="0"/>
          <a:lstStyle/>
          <a:p>
            <a:pPr algn="r"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Môn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7A44D3-2520-4D8E-B03B-D50066BBCE74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F4029-F682-475C-80F3-73832B2D33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14313"/>
            <a:ext cx="2643188" cy="305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00430" y="571480"/>
            <a:ext cx="5214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trăng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Cushing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57621" y="3571876"/>
            <a:ext cx="450059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/>
              <a:t>Giãn</a:t>
            </a:r>
            <a:r>
              <a:rPr lang="en-US" b="1" dirty="0"/>
              <a:t> </a:t>
            </a:r>
            <a:r>
              <a:rPr lang="en-US" b="1" dirty="0" err="1"/>
              <a:t>mao</a:t>
            </a:r>
            <a:r>
              <a:rPr lang="en-US" b="1" dirty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(spider veins)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dãn</a:t>
            </a:r>
            <a:r>
              <a:rPr lang="en-US" i="1" dirty="0" smtClean="0"/>
              <a:t> mm &lt;1 mm, </a:t>
            </a:r>
            <a:r>
              <a:rPr lang="en-US" i="1" dirty="0" err="1" smtClean="0"/>
              <a:t>màu</a:t>
            </a:r>
            <a:r>
              <a:rPr lang="en-US" i="1" dirty="0" smtClean="0"/>
              <a:t> </a:t>
            </a:r>
            <a:r>
              <a:rPr lang="en-US" i="1" dirty="0" err="1" smtClean="0"/>
              <a:t>đỏ</a:t>
            </a:r>
            <a:r>
              <a:rPr lang="en-US" i="1" dirty="0" smtClean="0"/>
              <a:t>, </a:t>
            </a:r>
            <a:r>
              <a:rPr lang="en-US" i="1" dirty="0" err="1" smtClean="0"/>
              <a:t>xanh</a:t>
            </a:r>
            <a:r>
              <a:rPr lang="en-US" i="1" dirty="0" smtClean="0"/>
              <a:t>, </a:t>
            </a:r>
            <a:r>
              <a:rPr lang="en-US" i="1" dirty="0" err="1" smtClean="0"/>
              <a:t>hồng</a:t>
            </a:r>
            <a:endParaRPr lang="en-US" i="1" dirty="0" smtClean="0"/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mất</a:t>
            </a:r>
            <a:r>
              <a:rPr lang="en-US" i="1" dirty="0"/>
              <a:t>/ 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/>
              <a:t>khi</a:t>
            </a:r>
            <a:r>
              <a:rPr lang="en-US" i="1" dirty="0"/>
              <a:t> </a:t>
            </a:r>
            <a:r>
              <a:rPr lang="en-US" i="1" dirty="0" err="1"/>
              <a:t>đè</a:t>
            </a:r>
            <a:endParaRPr lang="en-US" i="1" dirty="0"/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ngực</a:t>
            </a:r>
            <a:r>
              <a:rPr lang="en-US" i="1" dirty="0"/>
              <a:t>, </a:t>
            </a:r>
            <a:r>
              <a:rPr lang="en-US" i="1" dirty="0" err="1"/>
              <a:t>đùi</a:t>
            </a:r>
            <a:r>
              <a:rPr lang="en-US" i="1" dirty="0"/>
              <a:t>, </a:t>
            </a:r>
            <a:r>
              <a:rPr lang="en-US" i="1" dirty="0" err="1" smtClean="0"/>
              <a:t>chân</a:t>
            </a:r>
            <a:r>
              <a:rPr lang="en-US" i="1" dirty="0" smtClean="0"/>
              <a:t>, </a:t>
            </a:r>
            <a:r>
              <a:rPr lang="en-US" i="1" dirty="0" err="1" smtClean="0"/>
              <a:t>mặt</a:t>
            </a:r>
            <a:endParaRPr lang="en-US" i="1" dirty="0" smtClean="0"/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Đa</a:t>
            </a:r>
            <a:r>
              <a:rPr lang="en-US" i="1" dirty="0" smtClean="0"/>
              <a:t> </a:t>
            </a:r>
            <a:r>
              <a:rPr lang="en-US" i="1" dirty="0" err="1" smtClean="0"/>
              <a:t>số</a:t>
            </a:r>
            <a:r>
              <a:rPr lang="en-US" i="1" dirty="0" smtClean="0"/>
              <a:t> </a:t>
            </a:r>
            <a:r>
              <a:rPr lang="en-US" i="1" dirty="0" err="1" smtClean="0"/>
              <a:t>không</a:t>
            </a:r>
            <a:r>
              <a:rPr lang="en-US" i="1" dirty="0" smtClean="0"/>
              <a:t> </a:t>
            </a:r>
            <a:r>
              <a:rPr lang="en-US" i="1" dirty="0" err="1" smtClean="0"/>
              <a:t>liên</a:t>
            </a:r>
            <a:r>
              <a:rPr lang="en-US" i="1" dirty="0" smtClean="0"/>
              <a:t> </a:t>
            </a:r>
            <a:r>
              <a:rPr lang="en-US" i="1" dirty="0" err="1" smtClean="0"/>
              <a:t>quan</a:t>
            </a:r>
            <a:r>
              <a:rPr lang="en-US" i="1" dirty="0" smtClean="0"/>
              <a:t> </a:t>
            </a:r>
            <a:r>
              <a:rPr lang="en-US" i="1" dirty="0" err="1" smtClean="0"/>
              <a:t>bệnh</a:t>
            </a:r>
            <a:r>
              <a:rPr lang="en-US" i="1" dirty="0" smtClean="0"/>
              <a:t> </a:t>
            </a:r>
            <a:r>
              <a:rPr lang="en-US" i="1" dirty="0" err="1" smtClean="0"/>
              <a:t>lý</a:t>
            </a:r>
            <a:r>
              <a:rPr lang="en-US" i="1" dirty="0" smtClean="0"/>
              <a:t>: </a:t>
            </a:r>
            <a:r>
              <a:rPr lang="en-US" i="1" dirty="0" err="1" smtClean="0"/>
              <a:t>mập</a:t>
            </a:r>
            <a:r>
              <a:rPr lang="en-US" i="1" dirty="0" smtClean="0"/>
              <a:t>, </a:t>
            </a:r>
            <a:r>
              <a:rPr lang="en-US" i="1" dirty="0" err="1" smtClean="0"/>
              <a:t>tx</a:t>
            </a:r>
            <a:r>
              <a:rPr lang="en-US" i="1" dirty="0" smtClean="0"/>
              <a:t> </a:t>
            </a:r>
            <a:r>
              <a:rPr lang="en-US" i="1" dirty="0" err="1" smtClean="0"/>
              <a:t>nắng</a:t>
            </a:r>
            <a:r>
              <a:rPr lang="en-US" i="1" dirty="0" smtClean="0"/>
              <a:t>, </a:t>
            </a:r>
            <a:r>
              <a:rPr lang="en-US" i="1" dirty="0" err="1" smtClean="0"/>
              <a:t>có</a:t>
            </a:r>
            <a:r>
              <a:rPr lang="en-US" i="1" dirty="0" smtClean="0"/>
              <a:t> </a:t>
            </a:r>
            <a:r>
              <a:rPr lang="en-US" i="1" dirty="0" err="1" smtClean="0"/>
              <a:t>thai</a:t>
            </a:r>
            <a:r>
              <a:rPr lang="en-US" i="1" dirty="0" smtClean="0"/>
              <a:t>, </a:t>
            </a:r>
            <a:r>
              <a:rPr lang="en-US" i="1" dirty="0" err="1" smtClean="0"/>
              <a:t>suy</a:t>
            </a:r>
            <a:r>
              <a:rPr lang="en-US" i="1" dirty="0" smtClean="0"/>
              <a:t> van TM,…</a:t>
            </a:r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Gặp</a:t>
            </a:r>
            <a:r>
              <a:rPr lang="en-US" i="1" dirty="0" smtClean="0"/>
              <a:t> 25% ở </a:t>
            </a:r>
            <a:r>
              <a:rPr lang="en-US" i="1" dirty="0" err="1" smtClean="0"/>
              <a:t>nữ</a:t>
            </a:r>
            <a:r>
              <a:rPr lang="en-US" i="1" dirty="0" smtClean="0"/>
              <a:t> </a:t>
            </a:r>
            <a:r>
              <a:rPr lang="en-US" i="1" dirty="0" err="1" smtClean="0"/>
              <a:t>và</a:t>
            </a:r>
            <a:r>
              <a:rPr lang="en-US" i="1" dirty="0" smtClean="0"/>
              <a:t> 15% </a:t>
            </a:r>
            <a:r>
              <a:rPr lang="en-US" i="1" dirty="0" err="1" smtClean="0"/>
              <a:t>nam</a:t>
            </a:r>
            <a:r>
              <a:rPr lang="en-US" i="1" dirty="0" smtClean="0"/>
              <a:t> </a:t>
            </a:r>
            <a:r>
              <a:rPr lang="en-US" i="1" dirty="0" err="1" smtClean="0"/>
              <a:t>bình</a:t>
            </a:r>
            <a:r>
              <a:rPr lang="en-US" i="1" dirty="0" smtClean="0"/>
              <a:t> </a:t>
            </a:r>
            <a:r>
              <a:rPr lang="en-US" i="1" dirty="0" err="1" smtClean="0"/>
              <a:t>thường</a:t>
            </a:r>
            <a:endParaRPr lang="en-US" i="1" dirty="0"/>
          </a:p>
          <a:p>
            <a:pPr>
              <a:buFont typeface="Arial" pitchFamily="34" charset="0"/>
              <a:buChar char="•"/>
            </a:pPr>
            <a:r>
              <a:rPr lang="en-US" i="1" dirty="0" err="1" smtClean="0"/>
              <a:t>da</a:t>
            </a:r>
            <a:r>
              <a:rPr lang="en-US" i="1" dirty="0" smtClean="0"/>
              <a:t> </a:t>
            </a:r>
            <a:r>
              <a:rPr lang="en-US" i="1" dirty="0" err="1"/>
              <a:t>mỏng</a:t>
            </a:r>
            <a:r>
              <a:rPr lang="en-US" i="1" dirty="0"/>
              <a:t> do </a:t>
            </a:r>
            <a:r>
              <a:rPr lang="en-US" i="1" dirty="0" err="1"/>
              <a:t>thuốc</a:t>
            </a:r>
            <a:endParaRPr lang="en-US" i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FCA468-06CF-43EC-AE1D-42D1491D9413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945BE7-6D12-41D7-8DCE-B2797DB9A4B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28676" name="Picture 4" descr="http://www.veincenters.net/wp-content/uploads/2012/02/spider-vei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429000"/>
            <a:ext cx="3246355" cy="29289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14290"/>
            <a:ext cx="4000500" cy="4973637"/>
          </a:xfrm>
        </p:spPr>
      </p:pic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4429124" y="2357430"/>
            <a:ext cx="4429156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 smtClean="0"/>
              <a:t> </a:t>
            </a:r>
            <a:r>
              <a:rPr lang="en-US" sz="2000" i="1" dirty="0" err="1" smtClean="0"/>
              <a:t>có</a:t>
            </a:r>
            <a:r>
              <a:rPr lang="en-US" sz="2000" i="1" dirty="0" smtClean="0"/>
              <a:t> mm </a:t>
            </a:r>
            <a:r>
              <a:rPr lang="en-US" sz="2000" i="1" dirty="0" err="1" smtClean="0"/>
              <a:t>trung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tâm</a:t>
            </a:r>
            <a:endParaRPr lang="en-US" sz="2000" i="1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 smtClean="0"/>
              <a:t> </a:t>
            </a:r>
            <a:r>
              <a:rPr lang="en-US" sz="2000" i="1" dirty="0" err="1" smtClean="0"/>
              <a:t>xung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quanh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là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mao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mạch</a:t>
            </a:r>
            <a:r>
              <a:rPr lang="en-US" sz="2000" i="1" dirty="0" smtClean="0"/>
              <a:t> 1-10mcm</a:t>
            </a:r>
            <a:endParaRPr lang="en-US" sz="2000" i="1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/>
              <a:t> </a:t>
            </a:r>
            <a:r>
              <a:rPr lang="en-US" sz="2000" i="1" dirty="0" err="1" smtClean="0"/>
              <a:t>ấn</a:t>
            </a:r>
            <a:r>
              <a:rPr lang="en-US" sz="2000" i="1" dirty="0" smtClean="0"/>
              <a:t> </a:t>
            </a:r>
            <a:r>
              <a:rPr lang="en-US" sz="2000" i="1" dirty="0" err="1"/>
              <a:t>mất</a:t>
            </a:r>
            <a:r>
              <a:rPr lang="en-US" sz="2000" i="1" dirty="0"/>
              <a:t>, </a:t>
            </a:r>
            <a:r>
              <a:rPr lang="en-US" sz="2000" i="1" dirty="0" err="1"/>
              <a:t>tái</a:t>
            </a:r>
            <a:r>
              <a:rPr lang="en-US" sz="2000" i="1" dirty="0"/>
              <a:t> </a:t>
            </a:r>
            <a:r>
              <a:rPr lang="en-US" sz="2000" i="1" dirty="0" err="1"/>
              <a:t>phân</a:t>
            </a:r>
            <a:r>
              <a:rPr lang="en-US" sz="2000" i="1" dirty="0"/>
              <a:t> </a:t>
            </a:r>
            <a:r>
              <a:rPr lang="en-US" sz="2000" i="1" dirty="0" err="1"/>
              <a:t>bố</a:t>
            </a:r>
            <a:r>
              <a:rPr lang="en-US" sz="2000" i="1" dirty="0"/>
              <a:t> </a:t>
            </a:r>
            <a:r>
              <a:rPr lang="en-US" sz="2000" i="1" dirty="0" err="1" smtClean="0"/>
              <a:t>lại</a:t>
            </a:r>
            <a:endParaRPr lang="en-US" sz="2000" i="1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 smtClean="0"/>
              <a:t> </a:t>
            </a:r>
            <a:r>
              <a:rPr lang="en-US" sz="2000" i="1" dirty="0" err="1" smtClean="0"/>
              <a:t>mặt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thân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trên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cánh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tay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lưng</a:t>
            </a:r>
            <a:endParaRPr lang="en-US" sz="2000" i="1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/>
              <a:t> </a:t>
            </a:r>
            <a:r>
              <a:rPr lang="en-US" sz="2000" i="1" dirty="0" err="1" smtClean="0"/>
              <a:t>xơ</a:t>
            </a:r>
            <a:r>
              <a:rPr lang="en-US" sz="2000" i="1" dirty="0" smtClean="0"/>
              <a:t> </a:t>
            </a:r>
            <a:r>
              <a:rPr lang="en-US" sz="2000" i="1" dirty="0" err="1"/>
              <a:t>gan</a:t>
            </a:r>
            <a:r>
              <a:rPr lang="en-US" sz="2000" i="1" dirty="0"/>
              <a:t>, </a:t>
            </a:r>
            <a:r>
              <a:rPr lang="en-US" sz="2000" i="1" dirty="0" err="1"/>
              <a:t>mang</a:t>
            </a:r>
            <a:r>
              <a:rPr lang="en-US" sz="2000" i="1" dirty="0"/>
              <a:t> </a:t>
            </a:r>
            <a:r>
              <a:rPr lang="en-US" sz="2000" i="1" dirty="0" err="1" smtClean="0"/>
              <a:t>thai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nhiễm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độc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giáp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người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bình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thường</a:t>
            </a:r>
            <a:endParaRPr lang="en-US" sz="2000" i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2CA283-9413-4567-B6C2-7AAA8243F2D4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04010-625B-47D5-8501-9BD5F7357EB8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4810" y="1571612"/>
            <a:ext cx="41243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 smtClean="0">
                <a:solidFill>
                  <a:prstClr val="white"/>
                </a:solidFill>
              </a:rPr>
              <a:t>Sao </a:t>
            </a:r>
            <a:r>
              <a:rPr lang="en-US" sz="2000" b="1" dirty="0" err="1" smtClean="0">
                <a:solidFill>
                  <a:prstClr val="white"/>
                </a:solidFill>
              </a:rPr>
              <a:t>mạch</a:t>
            </a:r>
            <a:r>
              <a:rPr lang="en-US" sz="2000" b="1" dirty="0" smtClean="0">
                <a:solidFill>
                  <a:prstClr val="white"/>
                </a:solidFill>
              </a:rPr>
              <a:t> (spider </a:t>
            </a:r>
            <a:r>
              <a:rPr lang="en-US" sz="2000" b="1" dirty="0" err="1" smtClean="0">
                <a:solidFill>
                  <a:prstClr val="white"/>
                </a:solidFill>
              </a:rPr>
              <a:t>angioma</a:t>
            </a:r>
            <a:r>
              <a:rPr lang="en-US" sz="2000" b="1" dirty="0" smtClean="0">
                <a:solidFill>
                  <a:prstClr val="white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6757"/>
          <a:stretch>
            <a:fillRect/>
          </a:stretch>
        </p:blipFill>
        <p:spPr>
          <a:xfrm>
            <a:off x="142875" y="857250"/>
            <a:ext cx="3929063" cy="4929188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29125" y="3857625"/>
            <a:ext cx="428625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Tắc tĩnh mạch chủ trên</a:t>
            </a:r>
          </a:p>
          <a:p>
            <a:pPr>
              <a:lnSpc>
                <a:spcPct val="150000"/>
              </a:lnSpc>
            </a:pPr>
            <a:r>
              <a:rPr lang="en-US" sz="2000" i="1"/>
              <a:t>	phình vùng cổ, tay, vai</a:t>
            </a:r>
          </a:p>
          <a:p>
            <a:pPr>
              <a:lnSpc>
                <a:spcPct val="150000"/>
              </a:lnSpc>
            </a:pPr>
            <a:r>
              <a:rPr lang="en-US" sz="2000" i="1"/>
              <a:t>	mặt phù, đỏ</a:t>
            </a:r>
          </a:p>
          <a:p>
            <a:pPr>
              <a:lnSpc>
                <a:spcPct val="150000"/>
              </a:lnSpc>
            </a:pPr>
            <a:r>
              <a:rPr lang="en-US" sz="2000" i="1"/>
              <a:t>	giãn hệ tĩnh mạch cổ, ngực</a:t>
            </a:r>
          </a:p>
        </p:txBody>
      </p:sp>
      <p:pic>
        <p:nvPicPr>
          <p:cNvPr id="7" name="Content Placeholder 3" descr="svc-syndrome.jpg"/>
          <p:cNvPicPr>
            <a:picLocks/>
          </p:cNvPicPr>
          <p:nvPr/>
        </p:nvPicPr>
        <p:blipFill>
          <a:blip r:embed="rId4" cstate="print"/>
          <a:srcRect l="34091" t="24529"/>
          <a:stretch>
            <a:fillRect/>
          </a:stretch>
        </p:blipFill>
        <p:spPr bwMode="auto">
          <a:xfrm>
            <a:off x="4572001" y="214290"/>
            <a:ext cx="364333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42948A-57E2-4E34-86EF-98BC9201BE75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9EE5E0-1B99-4AE0-AC15-C1683B07E1E6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413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/>
                </a:solidFill>
              </a:rPr>
              <a:t>TỔNG QUÁT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928688"/>
            <a:ext cx="8286750" cy="53578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Ngón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tay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dùi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trống</a:t>
            </a:r>
            <a:endParaRPr lang="en-US" sz="2400" b="1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dirty="0" smtClean="0"/>
          </a:p>
        </p:txBody>
      </p:sp>
      <p:pic>
        <p:nvPicPr>
          <p:cNvPr id="18436" name="Picture 3" descr="clubbing.png"/>
          <p:cNvPicPr>
            <a:picLocks noChangeAspect="1"/>
          </p:cNvPicPr>
          <p:nvPr/>
        </p:nvPicPr>
        <p:blipFill>
          <a:blip r:embed="rId2" cstate="print"/>
          <a:srcRect l="8104" t="11414" r="13341" b="22762"/>
          <a:stretch>
            <a:fillRect/>
          </a:stretch>
        </p:blipFill>
        <p:spPr bwMode="auto">
          <a:xfrm>
            <a:off x="642938" y="2071688"/>
            <a:ext cx="3879850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2071688"/>
            <a:ext cx="3754437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591D3A-9B60-4A54-B35B-096ED8C17F9A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D921FE-A836-4CFD-81A0-8ED37FAD303E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600200" y="1936750"/>
            <a:ext cx="7043738" cy="4064000"/>
          </a:xfrm>
        </p:spPr>
        <p:txBody>
          <a:bodyPr/>
          <a:lstStyle/>
          <a:p>
            <a:pPr eaLnBrk="1" hangingPunct="1"/>
            <a:endParaRPr lang="vi-VN" smtClean="0"/>
          </a:p>
        </p:txBody>
      </p:sp>
      <p:pic>
        <p:nvPicPr>
          <p:cNvPr id="4" name="Picture 2" descr="C:\Users\HoaForever7\Pictures\med\thiem\Snap_2012.03.27_17h56m59s_004.png"/>
          <p:cNvPicPr>
            <a:picLocks noChangeAspect="1" noChangeArrowheads="1"/>
          </p:cNvPicPr>
          <p:nvPr/>
        </p:nvPicPr>
        <p:blipFill>
          <a:blip r:embed="rId2" cstate="print"/>
          <a:srcRect r="-9970" b="-784"/>
          <a:stretch>
            <a:fillRect/>
          </a:stretch>
        </p:blipFill>
        <p:spPr bwMode="auto">
          <a:xfrm>
            <a:off x="571500" y="500063"/>
            <a:ext cx="450056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t="7692"/>
          <a:stretch>
            <a:fillRect/>
          </a:stretch>
        </p:blipFill>
        <p:spPr bwMode="auto">
          <a:xfrm>
            <a:off x="571500" y="3643313"/>
            <a:ext cx="4535488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14875" y="714375"/>
            <a:ext cx="3357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3 dấu hiệu NT dùi trống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572125" y="3929063"/>
            <a:ext cx="22145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Dấu Schamroth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E51328-8C9B-4285-BD52-34618E421146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23A5FA-CAEC-4794-9CE9-B122A43E0DD0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325438" y="381000"/>
            <a:ext cx="8493125" cy="415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sz="1500" b="1">
                <a:solidFill>
                  <a:srgbClr val="000000"/>
                </a:solidFill>
                <a:ea typeface="msgothic"/>
                <a:cs typeface="msgothic"/>
              </a:rPr>
              <a:t>Figure. Appearance on Inspection for Clubbing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3438" y="6042025"/>
            <a:ext cx="1100137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0" y="428625"/>
            <a:ext cx="5357813" cy="607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2414588" y="5972175"/>
            <a:ext cx="3917950" cy="231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GB" sz="1100" b="1">
                <a:solidFill>
                  <a:srgbClr val="000000"/>
                </a:solidFill>
                <a:ea typeface="msgothic"/>
                <a:cs typeface="msgothic"/>
              </a:rPr>
              <a:t>Pallarés-Sanmartín, A. et al. JAMA 2010;304:159-161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6227572-6771-4709-97A1-49890506FD93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AC07F-07B9-41DE-90D0-141AD666ED58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714356"/>
            <a:ext cx="7929562" cy="585788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Ngón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tay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dùi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trống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80%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hô</a:t>
            </a:r>
            <a:r>
              <a:rPr lang="en-US" sz="2400" dirty="0" smtClean="0"/>
              <a:t> </a:t>
            </a:r>
            <a:r>
              <a:rPr lang="en-US" sz="2400" dirty="0" err="1" smtClean="0"/>
              <a:t>hấp</a:t>
            </a:r>
            <a:r>
              <a:rPr lang="en-US" sz="2400" dirty="0" smtClean="0"/>
              <a:t> (K, </a:t>
            </a:r>
            <a:r>
              <a:rPr lang="en-US" sz="2400" dirty="0" err="1" smtClean="0"/>
              <a:t>giãn</a:t>
            </a:r>
            <a:r>
              <a:rPr lang="en-US" sz="2400" dirty="0" smtClean="0"/>
              <a:t> </a:t>
            </a:r>
            <a:r>
              <a:rPr lang="en-US" sz="2400" dirty="0" err="1" smtClean="0"/>
              <a:t>phế</a:t>
            </a:r>
            <a:r>
              <a:rPr lang="en-US" sz="2400" dirty="0" smtClean="0"/>
              <a:t> </a:t>
            </a:r>
            <a:r>
              <a:rPr lang="en-US" sz="2400" dirty="0" err="1" smtClean="0"/>
              <a:t>quản</a:t>
            </a:r>
            <a:r>
              <a:rPr lang="en-US" sz="2400" dirty="0" smtClean="0"/>
              <a:t>, u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thất</a:t>
            </a:r>
            <a:r>
              <a:rPr lang="en-US" sz="2400" dirty="0" smtClean="0"/>
              <a:t>, </a:t>
            </a:r>
            <a:r>
              <a:rPr lang="en-US" sz="2400" dirty="0" err="1" smtClean="0"/>
              <a:t>áp</a:t>
            </a:r>
            <a:r>
              <a:rPr lang="en-US" sz="2400" dirty="0" smtClean="0"/>
              <a:t>- </a:t>
            </a:r>
            <a:r>
              <a:rPr lang="en-US" sz="2400" dirty="0" err="1" smtClean="0"/>
              <a:t>xe</a:t>
            </a:r>
            <a:r>
              <a:rPr lang="en-US" sz="2400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None/>
              <a:defRPr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C000"/>
                </a:solidFill>
              </a:rPr>
              <a:t>COPD </a:t>
            </a:r>
            <a:r>
              <a:rPr lang="en-US" sz="2400" dirty="0" err="1" smtClean="0">
                <a:solidFill>
                  <a:srgbClr val="FFC000"/>
                </a:solidFill>
              </a:rPr>
              <a:t>hiếm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khi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có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ngón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tay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dùi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trống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nếu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không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kèm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bệnh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khác</a:t>
            </a:r>
            <a:endParaRPr lang="en-US" sz="2400" dirty="0" smtClean="0">
              <a:solidFill>
                <a:srgbClr val="FFC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 smtClean="0"/>
              <a:t>		</a:t>
            </a:r>
            <a:r>
              <a:rPr lang="en-US" sz="2400" dirty="0" err="1" smtClean="0"/>
              <a:t>tim</a:t>
            </a:r>
            <a:r>
              <a:rPr lang="en-US" sz="2400" dirty="0" smtClean="0"/>
              <a:t> </a:t>
            </a:r>
            <a:r>
              <a:rPr lang="en-US" sz="2400" dirty="0" err="1" smtClean="0"/>
              <a:t>mạch</a:t>
            </a:r>
            <a:r>
              <a:rPr lang="en-US" sz="2400" dirty="0" smtClean="0"/>
              <a:t>: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tim</a:t>
            </a:r>
            <a:r>
              <a:rPr lang="en-US" sz="2400" dirty="0" smtClean="0"/>
              <a:t> </a:t>
            </a:r>
            <a:r>
              <a:rPr lang="en-US" sz="2400" dirty="0" err="1" smtClean="0"/>
              <a:t>bẩm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tím</a:t>
            </a:r>
            <a:r>
              <a:rPr lang="en-US" sz="2400" dirty="0" smtClean="0"/>
              <a:t>,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hồng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, u </a:t>
            </a:r>
            <a:r>
              <a:rPr lang="en-US" sz="2400" dirty="0" err="1" smtClean="0"/>
              <a:t>tim</a:t>
            </a:r>
            <a:r>
              <a:rPr lang="en-US" sz="2400" dirty="0" smtClean="0"/>
              <a:t>, VNTMNT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5%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tiêu</a:t>
            </a:r>
            <a:r>
              <a:rPr lang="en-US" sz="2400" dirty="0" smtClean="0"/>
              <a:t> </a:t>
            </a:r>
            <a:r>
              <a:rPr lang="en-US" sz="2400" dirty="0" err="1" smtClean="0"/>
              <a:t>hóa</a:t>
            </a:r>
            <a:r>
              <a:rPr lang="en-US" sz="2400" dirty="0" smtClean="0"/>
              <a:t>: </a:t>
            </a:r>
            <a:r>
              <a:rPr lang="en-US" sz="2400" dirty="0" err="1" smtClean="0"/>
              <a:t>xơ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ruột</a:t>
            </a:r>
            <a:r>
              <a:rPr lang="en-US" sz="2400" dirty="0" smtClean="0"/>
              <a:t> </a:t>
            </a:r>
            <a:r>
              <a:rPr lang="en-US" sz="2400" dirty="0" err="1" smtClean="0"/>
              <a:t>mạn</a:t>
            </a:r>
            <a:endParaRPr lang="en-US" sz="2400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1% </a:t>
            </a:r>
            <a:r>
              <a:rPr lang="en-US" sz="2400" dirty="0" err="1" smtClean="0"/>
              <a:t>cường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giáp</a:t>
            </a:r>
            <a:r>
              <a:rPr lang="en-US" sz="2400" dirty="0" smtClean="0"/>
              <a:t>, K </a:t>
            </a:r>
            <a:r>
              <a:rPr lang="en-US" sz="2400" dirty="0" err="1" smtClean="0"/>
              <a:t>giáp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AF218DB-73B2-488B-97A7-BEF2905E61BE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012C37-C7B3-420B-87B3-80CE08F0C07A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tx1"/>
                </a:solidFill>
              </a:rPr>
              <a:t>TỔNG QUÁT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214422"/>
            <a:ext cx="7929618" cy="485778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Run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tay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 smtClean="0"/>
              <a:t>	</a:t>
            </a:r>
            <a:r>
              <a:rPr lang="en-US" sz="2400" dirty="0" err="1" smtClean="0"/>
              <a:t>Ngồi</a:t>
            </a:r>
            <a:r>
              <a:rPr lang="en-US" sz="2400" dirty="0" smtClean="0"/>
              <a:t>, </a:t>
            </a:r>
            <a:r>
              <a:rPr lang="en-US" sz="2400" dirty="0" err="1" smtClean="0"/>
              <a:t>đưa</a:t>
            </a:r>
            <a:r>
              <a:rPr lang="en-US" sz="2400" dirty="0" smtClean="0"/>
              <a:t> 2 </a:t>
            </a:r>
            <a:r>
              <a:rPr lang="en-US" sz="2400" dirty="0" err="1" smtClean="0"/>
              <a:t>tay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trước</a:t>
            </a:r>
            <a:r>
              <a:rPr lang="en-US" sz="2400" dirty="0" smtClean="0"/>
              <a:t>,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ngón</a:t>
            </a:r>
            <a:r>
              <a:rPr lang="en-US" sz="2400" dirty="0" smtClean="0"/>
              <a:t> </a:t>
            </a:r>
            <a:r>
              <a:rPr lang="en-US" sz="2400" dirty="0" err="1" smtClean="0"/>
              <a:t>tay</a:t>
            </a:r>
            <a:r>
              <a:rPr lang="en-US" sz="2400" dirty="0" smtClean="0"/>
              <a:t> </a:t>
            </a:r>
            <a:r>
              <a:rPr lang="en-US" sz="2400" dirty="0" err="1" smtClean="0"/>
              <a:t>xòe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, </a:t>
            </a:r>
            <a:r>
              <a:rPr lang="en-US" sz="2400" dirty="0" err="1" smtClean="0"/>
              <a:t>bất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run </a:t>
            </a:r>
            <a:r>
              <a:rPr lang="en-US" sz="2400" dirty="0" err="1" smtClean="0"/>
              <a:t>khảo</a:t>
            </a:r>
            <a:r>
              <a:rPr lang="en-US" sz="2400" dirty="0" smtClean="0"/>
              <a:t> </a:t>
            </a:r>
            <a:r>
              <a:rPr lang="en-US" sz="2400" dirty="0" err="1" smtClean="0"/>
              <a:t>sát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cổ</a:t>
            </a:r>
            <a:r>
              <a:rPr lang="en-US" sz="2400" dirty="0" smtClean="0"/>
              <a:t> </a:t>
            </a:r>
            <a:r>
              <a:rPr lang="en-US" sz="2400" dirty="0" err="1" smtClean="0"/>
              <a:t>tay</a:t>
            </a:r>
            <a:endParaRPr lang="en-US" sz="2400" dirty="0" smtClean="0"/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err="1" smtClean="0"/>
              <a:t>Tăng</a:t>
            </a:r>
            <a:r>
              <a:rPr lang="en-US" sz="2400" dirty="0" smtClean="0"/>
              <a:t>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err="1" smtClean="0"/>
              <a:t>giảm</a:t>
            </a:r>
            <a:r>
              <a:rPr lang="en-US" sz="2400" dirty="0" smtClean="0"/>
              <a:t> oxy,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mạn</a:t>
            </a:r>
            <a:r>
              <a:rPr lang="en-US" sz="2400" dirty="0" smtClean="0"/>
              <a:t>, </a:t>
            </a:r>
            <a:r>
              <a:rPr lang="en-US" sz="2400" dirty="0" err="1" smtClean="0"/>
              <a:t>đái</a:t>
            </a:r>
            <a:r>
              <a:rPr lang="en-US" sz="2400" dirty="0" smtClean="0"/>
              <a:t> </a:t>
            </a:r>
            <a:r>
              <a:rPr lang="en-US" sz="2400" dirty="0" err="1" smtClean="0"/>
              <a:t>tháo</a:t>
            </a:r>
            <a:r>
              <a:rPr lang="en-US" sz="2400" dirty="0" smtClean="0"/>
              <a:t> </a:t>
            </a:r>
            <a:r>
              <a:rPr lang="en-US" sz="2400" dirty="0" err="1" smtClean="0"/>
              <a:t>đường</a:t>
            </a:r>
            <a:endParaRPr lang="en-US" sz="2400" dirty="0" smtClean="0"/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biệt</a:t>
            </a:r>
            <a:r>
              <a:rPr lang="en-US" sz="2400" dirty="0" smtClean="0"/>
              <a:t> do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phụ</a:t>
            </a:r>
            <a:r>
              <a:rPr lang="en-US" sz="2400" dirty="0" smtClean="0"/>
              <a:t>  </a:t>
            </a:r>
            <a:r>
              <a:rPr lang="en-US" sz="2400" dirty="0" err="1" smtClean="0"/>
              <a:t>thuốc</a:t>
            </a:r>
            <a:r>
              <a:rPr lang="en-US" sz="2400" dirty="0" smtClean="0"/>
              <a:t> </a:t>
            </a:r>
            <a:r>
              <a:rPr lang="en-US" sz="2400" dirty="0" err="1" smtClean="0"/>
              <a:t>giãn</a:t>
            </a:r>
            <a:r>
              <a:rPr lang="en-US" sz="2400" dirty="0" smtClean="0"/>
              <a:t> PQ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FE2D2F8-7C8D-4823-97AF-3074B3CD14BB}" type="datetime7">
              <a:rPr lang="en-US" sz="2400" smtClean="0"/>
              <a:pPr>
                <a:defRPr/>
              </a:pPr>
              <a:t>May-15</a:t>
            </a:fld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EF8879-9F8B-4B2E-B92E-F0C8B2860839}" type="slidenum">
              <a:rPr lang="en-US" sz="2400"/>
              <a:pPr>
                <a:defRPr/>
              </a:pPr>
              <a:t>17</a:t>
            </a:fld>
            <a:endParaRPr lang="en-US" sz="2400" dirty="0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3428992" y="6500834"/>
          <a:ext cx="357190" cy="250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Packager Shell Object" showAsIcon="1" r:id="rId3" imgW="2189408" imgH="862885" progId="Package">
                  <p:embed/>
                </p:oleObj>
              </mc:Choice>
              <mc:Fallback>
                <p:oleObj name="Packager Shell Object" showAsIcon="1" r:id="rId3" imgW="2189408" imgH="862885" progId="Package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92" y="6500834"/>
                        <a:ext cx="357190" cy="250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5357818" y="6429396"/>
          <a:ext cx="285752" cy="168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Packager Shell Object" showAsIcon="1" r:id="rId5" imgW="1957589" imgH="862885" progId="Package">
                  <p:embed/>
                </p:oleObj>
              </mc:Choice>
              <mc:Fallback>
                <p:oleObj name="Packager Shell Object" showAsIcon="1" r:id="rId5" imgW="1957589" imgH="862885" progId="Package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8" y="6429396"/>
                        <a:ext cx="285752" cy="168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919146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tx1"/>
                </a:solidFill>
              </a:rPr>
              <a:t>TỔNG QUÁT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357298"/>
            <a:ext cx="7786715" cy="507207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PHÙ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CHÂN,  MỘT HAY HAI BÊN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TRIỆU CHỨNG SUY TIM: TM CỔ NỔI,  </a:t>
            </a:r>
            <a:r>
              <a:rPr lang="en-US" sz="2400" b="1" dirty="0" err="1" smtClean="0">
                <a:solidFill>
                  <a:schemeClr val="tx1"/>
                </a:solidFill>
              </a:rPr>
              <a:t>Ấn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phồng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cảnh</a:t>
            </a:r>
            <a:r>
              <a:rPr lang="en-US" sz="2400" b="1" dirty="0" smtClean="0">
                <a:solidFill>
                  <a:schemeClr val="tx1"/>
                </a:solidFill>
              </a:rPr>
              <a:t>,…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Phù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một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bên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có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kèm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đau</a:t>
            </a:r>
            <a:r>
              <a:rPr lang="en-US" sz="2400" b="1" dirty="0" smtClean="0">
                <a:solidFill>
                  <a:schemeClr val="tx1"/>
                </a:solidFill>
              </a:rPr>
              <a:t> , </a:t>
            </a:r>
            <a:r>
              <a:rPr lang="en-US" sz="2400" b="1" dirty="0" err="1" smtClean="0">
                <a:solidFill>
                  <a:schemeClr val="tx1"/>
                </a:solidFill>
              </a:rPr>
              <a:t>thay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đổi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màu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sắc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da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tê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88F8BDA-0D04-4ED8-BB21-1DDE199E0774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4F581-AB35-4A9B-9B2A-726AB81527B0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5400" dirty="0" smtClean="0"/>
              <a:t>TỔNG QUÁT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36750"/>
            <a:ext cx="8352928" cy="38862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NGHE</a:t>
            </a:r>
          </a:p>
          <a:p>
            <a:pPr lvl="1"/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 lvl="1"/>
            <a:r>
              <a:rPr lang="en-US" dirty="0" err="1" smtClean="0"/>
              <a:t>Giọng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endParaRPr lang="en-US" dirty="0" smtClean="0"/>
          </a:p>
          <a:p>
            <a:pPr lvl="1"/>
            <a:r>
              <a:rPr lang="en-US" dirty="0" err="1" smtClean="0"/>
              <a:t>Tiếng</a:t>
            </a:r>
            <a:r>
              <a:rPr lang="en-US" dirty="0" smtClean="0"/>
              <a:t> ho</a:t>
            </a:r>
          </a:p>
          <a:p>
            <a:pPr lvl="1"/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endParaRPr lang="en-US" dirty="0" smtClean="0"/>
          </a:p>
          <a:p>
            <a:pPr lvl="1"/>
            <a:r>
              <a:rPr lang="en-US" dirty="0" err="1" smtClean="0"/>
              <a:t>Ngửi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4D466E-B28C-4A86-84B1-6619944B19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6D5984-300A-4905-8371-DC5B6FAFB2D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NỘI DUNG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6750"/>
            <a:ext cx="8021782" cy="3886200"/>
          </a:xfrm>
        </p:spPr>
        <p:txBody>
          <a:bodyPr/>
          <a:lstStyle/>
          <a:p>
            <a:r>
              <a:rPr lang="en-US" sz="4000" dirty="0" err="1" smtClean="0"/>
              <a:t>Sơ</a:t>
            </a:r>
            <a:r>
              <a:rPr lang="en-US" sz="4000" dirty="0" smtClean="0"/>
              <a:t> </a:t>
            </a:r>
            <a:r>
              <a:rPr lang="en-US" sz="4000" dirty="0" err="1" smtClean="0"/>
              <a:t>lượt</a:t>
            </a:r>
            <a:r>
              <a:rPr lang="en-US" sz="4000" dirty="0" smtClean="0"/>
              <a:t> </a:t>
            </a:r>
            <a:r>
              <a:rPr lang="en-US" sz="4000" dirty="0" err="1" smtClean="0"/>
              <a:t>về</a:t>
            </a:r>
            <a:r>
              <a:rPr lang="en-US" sz="4000" dirty="0" smtClean="0"/>
              <a:t> </a:t>
            </a:r>
            <a:r>
              <a:rPr lang="en-US" sz="4000" dirty="0" err="1" smtClean="0"/>
              <a:t>giải</a:t>
            </a:r>
            <a:r>
              <a:rPr lang="en-US" sz="4000" dirty="0" smtClean="0"/>
              <a:t> </a:t>
            </a:r>
            <a:r>
              <a:rPr lang="en-US" sz="4000" dirty="0" err="1" smtClean="0"/>
              <a:t>phẩu</a:t>
            </a:r>
            <a:r>
              <a:rPr lang="en-US" sz="4000" dirty="0" smtClean="0"/>
              <a:t> </a:t>
            </a:r>
            <a:r>
              <a:rPr lang="en-US" sz="4000" dirty="0" err="1" smtClean="0"/>
              <a:t>lồng</a:t>
            </a:r>
            <a:r>
              <a:rPr lang="en-US" sz="4000" dirty="0" smtClean="0"/>
              <a:t> </a:t>
            </a:r>
            <a:r>
              <a:rPr lang="en-US" sz="4000" dirty="0" err="1" smtClean="0"/>
              <a:t>ngực</a:t>
            </a:r>
            <a:endParaRPr lang="en-US" sz="4000" dirty="0" smtClean="0"/>
          </a:p>
          <a:p>
            <a:r>
              <a:rPr lang="en-US" sz="4000" dirty="0" err="1" smtClean="0"/>
              <a:t>Khám</a:t>
            </a:r>
            <a:r>
              <a:rPr lang="en-US" sz="4000" dirty="0" smtClean="0"/>
              <a:t> </a:t>
            </a:r>
            <a:r>
              <a:rPr lang="en-US" sz="4000" dirty="0" err="1" smtClean="0"/>
              <a:t>tổng</a:t>
            </a:r>
            <a:r>
              <a:rPr lang="en-US" sz="4000" dirty="0" smtClean="0"/>
              <a:t> </a:t>
            </a:r>
            <a:r>
              <a:rPr lang="en-US" sz="4000" dirty="0" err="1" smtClean="0"/>
              <a:t>quát</a:t>
            </a:r>
            <a:endParaRPr lang="en-US" sz="4000" dirty="0" smtClean="0"/>
          </a:p>
          <a:p>
            <a:r>
              <a:rPr lang="en-US" sz="4000" dirty="0" err="1" smtClean="0"/>
              <a:t>Khám</a:t>
            </a:r>
            <a:r>
              <a:rPr lang="en-US" sz="4000" dirty="0" smtClean="0"/>
              <a:t> </a:t>
            </a:r>
            <a:r>
              <a:rPr lang="en-US" sz="4000" dirty="0" err="1" smtClean="0"/>
              <a:t>lồng</a:t>
            </a:r>
            <a:r>
              <a:rPr lang="en-US" sz="4000" dirty="0" smtClean="0"/>
              <a:t> </a:t>
            </a:r>
            <a:r>
              <a:rPr lang="en-US" sz="4000" dirty="0" err="1" smtClean="0"/>
              <a:t>ngực</a:t>
            </a:r>
            <a:endParaRPr lang="en-US" sz="4000" dirty="0" smtClean="0"/>
          </a:p>
          <a:p>
            <a:r>
              <a:rPr lang="en-US" sz="4000" dirty="0" err="1" smtClean="0"/>
              <a:t>Thực</a:t>
            </a:r>
            <a:r>
              <a:rPr lang="en-US" sz="4000" dirty="0" smtClean="0"/>
              <a:t> </a:t>
            </a:r>
            <a:r>
              <a:rPr lang="en-US" sz="4000" dirty="0" err="1" smtClean="0"/>
              <a:t>hành</a:t>
            </a:r>
            <a:r>
              <a:rPr lang="en-US" sz="4000" dirty="0" smtClean="0"/>
              <a:t> </a:t>
            </a:r>
            <a:r>
              <a:rPr lang="en-US" sz="4000" dirty="0" err="1" smtClean="0"/>
              <a:t>nghe</a:t>
            </a:r>
            <a:r>
              <a:rPr lang="en-US" sz="4000" dirty="0" smtClean="0"/>
              <a:t> </a:t>
            </a:r>
            <a:r>
              <a:rPr lang="en-US" sz="4000" dirty="0" err="1" smtClean="0"/>
              <a:t>phổi</a:t>
            </a:r>
            <a:endParaRPr lang="en-US" sz="4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4D466E-B28C-4A86-84B1-6619944B19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6D5984-300A-4905-8371-DC5B6FAFB2D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5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CỔ</a:t>
            </a:r>
            <a:endParaRPr 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28625" y="1143000"/>
            <a:ext cx="8358188" cy="53578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smtClean="0"/>
              <a:t>Tĩnh mạch cổ nổi: tâm phế mạn, hội chứng tĩnh mạch chủ trên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400" b="1" smtClean="0"/>
          </a:p>
          <a:p>
            <a:pPr eaLnBrk="1" hangingPunct="1"/>
            <a:endParaRPr lang="en-US" smtClean="0"/>
          </a:p>
        </p:txBody>
      </p:sp>
      <p:pic>
        <p:nvPicPr>
          <p:cNvPr id="24580" name="Content Placeholder 3" descr="svc-syndrome.jp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88" y="1857375"/>
            <a:ext cx="499110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3CAD086-B63D-4E05-AB68-78014AA1E08F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AAABC7-251D-4566-B2E1-614208E32AAC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Hạch</a:t>
            </a:r>
            <a:r>
              <a:rPr lang="en-US" b="1" dirty="0" smtClean="0"/>
              <a:t> </a:t>
            </a:r>
            <a:r>
              <a:rPr lang="en-US" b="1" dirty="0" err="1" smtClean="0"/>
              <a:t>vùng</a:t>
            </a:r>
            <a:r>
              <a:rPr lang="en-US" b="1" dirty="0" smtClean="0"/>
              <a:t> </a:t>
            </a:r>
            <a:r>
              <a:rPr lang="en-US" b="1" dirty="0" err="1" smtClean="0"/>
              <a:t>cổ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 l="8394" t="7672" r="27007" b="16931"/>
          <a:stretch>
            <a:fillRect/>
          </a:stretch>
        </p:blipFill>
        <p:spPr bwMode="auto">
          <a:xfrm>
            <a:off x="1643063" y="1214438"/>
            <a:ext cx="5383212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vi-V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FE82EA5-6460-4574-A985-2E6AA34F047F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F88531-F626-4681-A48C-1559DEAC1E3F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20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 err="1" smtClean="0"/>
              <a:t>thượng</a:t>
            </a:r>
            <a:r>
              <a:rPr lang="en-US" dirty="0" smtClean="0"/>
              <a:t> </a:t>
            </a:r>
            <a:r>
              <a:rPr lang="en-US" dirty="0" err="1" smtClean="0"/>
              <a:t>đòn</a:t>
            </a:r>
            <a:endParaRPr lang="en-US" dirty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71500" y="1571625"/>
            <a:ext cx="7858125" cy="48577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Ngồi</a:t>
            </a:r>
            <a:r>
              <a:rPr lang="en-US" sz="2400" dirty="0" smtClean="0"/>
              <a:t>, </a:t>
            </a:r>
            <a:r>
              <a:rPr lang="en-US" sz="2400" dirty="0" err="1" smtClean="0"/>
              <a:t>nhìn</a:t>
            </a:r>
            <a:r>
              <a:rPr lang="en-US" sz="2400" dirty="0" smtClean="0"/>
              <a:t> </a:t>
            </a:r>
            <a:r>
              <a:rPr lang="en-US" sz="2400" dirty="0" err="1" smtClean="0"/>
              <a:t>thẳng</a:t>
            </a:r>
            <a:r>
              <a:rPr lang="en-US" sz="2400" dirty="0" smtClean="0"/>
              <a:t>, </a:t>
            </a:r>
            <a:r>
              <a:rPr lang="en-US" sz="2400" dirty="0" err="1" smtClean="0"/>
              <a:t>hai</a:t>
            </a:r>
            <a:r>
              <a:rPr lang="en-US" sz="2400" dirty="0" smtClean="0"/>
              <a:t> </a:t>
            </a:r>
            <a:r>
              <a:rPr lang="en-US" sz="2400" dirty="0" err="1" smtClean="0"/>
              <a:t>tay</a:t>
            </a:r>
            <a:r>
              <a:rPr lang="en-US" sz="2400" dirty="0" smtClean="0"/>
              <a:t> </a:t>
            </a:r>
            <a:r>
              <a:rPr lang="en-US" sz="2400" dirty="0" err="1" smtClean="0"/>
              <a:t>thả</a:t>
            </a:r>
            <a:r>
              <a:rPr lang="en-US" sz="2400" dirty="0" smtClean="0"/>
              <a:t> </a:t>
            </a:r>
            <a:r>
              <a:rPr lang="en-US" sz="2400" dirty="0" err="1" smtClean="0"/>
              <a:t>lỏng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khám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mặt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ngón</a:t>
            </a:r>
            <a:r>
              <a:rPr lang="en-US" sz="2400" dirty="0" smtClean="0"/>
              <a:t> 2,3 </a:t>
            </a:r>
            <a:r>
              <a:rPr lang="en-US" sz="2400" dirty="0" err="1" smtClean="0"/>
              <a:t>ấn</a:t>
            </a:r>
            <a:r>
              <a:rPr lang="en-US" sz="2400" dirty="0" smtClean="0"/>
              <a:t> </a:t>
            </a:r>
            <a:r>
              <a:rPr lang="en-US" sz="2400" dirty="0" err="1" smtClean="0"/>
              <a:t>nhẹ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xoay</a:t>
            </a:r>
            <a:r>
              <a:rPr lang="en-US" sz="2400" dirty="0" smtClean="0"/>
              <a:t> </a:t>
            </a:r>
            <a:r>
              <a:rPr lang="en-US" sz="2400" dirty="0" err="1" smtClean="0"/>
              <a:t>tròn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chạm</a:t>
            </a:r>
            <a:r>
              <a:rPr lang="en-US" sz="2400" dirty="0" smtClean="0"/>
              <a:t> </a:t>
            </a:r>
            <a:r>
              <a:rPr lang="en-US" sz="2400" dirty="0" err="1" smtClean="0"/>
              <a:t>hạch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Ở </a:t>
            </a:r>
            <a:r>
              <a:rPr lang="en-US" sz="2400" dirty="0" err="1" smtClean="0"/>
              <a:t>hố</a:t>
            </a:r>
            <a:r>
              <a:rPr lang="en-US" sz="2400" dirty="0" smtClean="0"/>
              <a:t> </a:t>
            </a:r>
            <a:r>
              <a:rPr lang="en-US" sz="2400" dirty="0" err="1" smtClean="0"/>
              <a:t>thượng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đòn</a:t>
            </a:r>
            <a:r>
              <a:rPr lang="en-US" sz="2400" dirty="0" smtClean="0"/>
              <a:t>, </a:t>
            </a:r>
            <a:r>
              <a:rPr lang="en-US" sz="2400" dirty="0" err="1" smtClean="0"/>
              <a:t>cảm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hạch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BN </a:t>
            </a:r>
            <a:r>
              <a:rPr lang="en-US" sz="2400" dirty="0" err="1" smtClean="0"/>
              <a:t>hít</a:t>
            </a:r>
            <a:r>
              <a:rPr lang="en-US" sz="2400" dirty="0" smtClean="0"/>
              <a:t> </a:t>
            </a:r>
            <a:r>
              <a:rPr lang="en-US" sz="2400" dirty="0" err="1" smtClean="0"/>
              <a:t>sâu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tả</a:t>
            </a:r>
            <a:endParaRPr lang="en-US" sz="24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sz="2400" dirty="0" err="1" smtClean="0"/>
              <a:t>Vị</a:t>
            </a:r>
            <a:r>
              <a:rPr lang="en-US" sz="2400" dirty="0" smtClean="0"/>
              <a:t> </a:t>
            </a:r>
            <a:r>
              <a:rPr lang="en-US" sz="2400" dirty="0" err="1" smtClean="0"/>
              <a:t>trí</a:t>
            </a:r>
            <a:r>
              <a:rPr lang="en-US" sz="2400" dirty="0" smtClean="0"/>
              <a:t>,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,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thước</a:t>
            </a:r>
            <a:r>
              <a:rPr lang="en-US" sz="2400" dirty="0" smtClean="0"/>
              <a:t>, </a:t>
            </a:r>
            <a:r>
              <a:rPr lang="en-US" sz="2400" dirty="0" err="1" smtClean="0"/>
              <a:t>mật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,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, </a:t>
            </a:r>
            <a:r>
              <a:rPr lang="en-US" sz="2400" dirty="0" err="1" smtClean="0"/>
              <a:t>đau</a:t>
            </a:r>
            <a:r>
              <a:rPr lang="en-US" sz="2400" dirty="0" smtClean="0"/>
              <a:t>/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đau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C14691B-9FCB-42DD-916A-6AB11C627E9D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E8F7A9-F3E8-448D-B516-6FD9D780B9F0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11" t="5295" r="3123" b="4672"/>
          <a:stretch>
            <a:fillRect/>
          </a:stretch>
        </p:blipFill>
        <p:spPr>
          <a:xfrm>
            <a:off x="414770" y="383975"/>
            <a:ext cx="7500937" cy="3643312"/>
          </a:xfrm>
        </p:spPr>
      </p:pic>
      <p:pic>
        <p:nvPicPr>
          <p:cNvPr id="27652" name="Picture 3" descr="C:\Users\HoaForever7\Pictures\med\thiem\hach.png"/>
          <p:cNvPicPr>
            <a:picLocks noChangeAspect="1" noChangeArrowheads="1"/>
          </p:cNvPicPr>
          <p:nvPr/>
        </p:nvPicPr>
        <p:blipFill>
          <a:blip r:embed="rId3" cstate="print"/>
          <a:srcRect l="13870" t="13928" r="7915" b="11035"/>
          <a:stretch>
            <a:fillRect/>
          </a:stretch>
        </p:blipFill>
        <p:spPr bwMode="auto">
          <a:xfrm>
            <a:off x="4500563" y="4000500"/>
            <a:ext cx="364331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4" cstate="print"/>
          <a:srcRect l="8340" t="9592" r="9920" b="8887"/>
          <a:stretch>
            <a:fillRect/>
          </a:stretch>
        </p:blipFill>
        <p:spPr bwMode="auto">
          <a:xfrm>
            <a:off x="428625" y="3929063"/>
            <a:ext cx="350043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4535EC-DE6D-405E-9B71-90C8752FB4A6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9131CE-3B7C-46F2-90A4-7583536E953F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KHÁM </a:t>
            </a:r>
            <a:r>
              <a:rPr lang="en-US" dirty="0" err="1" smtClean="0"/>
              <a:t>TĩNH</a:t>
            </a:r>
            <a:r>
              <a:rPr lang="en-US" dirty="0" smtClean="0"/>
              <a:t> MẠCH CỔ NỔI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74056"/>
            <a:ext cx="8291264" cy="4382294"/>
          </a:xfrm>
        </p:spPr>
        <p:txBody>
          <a:bodyPr/>
          <a:lstStyle/>
          <a:p>
            <a:r>
              <a:rPr lang="en-US" sz="3200" dirty="0" err="1" smtClean="0"/>
              <a:t>Tĩnh</a:t>
            </a:r>
            <a:r>
              <a:rPr lang="en-US" sz="3200" dirty="0" smtClean="0"/>
              <a:t> </a:t>
            </a:r>
            <a:r>
              <a:rPr lang="en-US" sz="3200" dirty="0" err="1" smtClean="0"/>
              <a:t>mạch</a:t>
            </a:r>
            <a:r>
              <a:rPr lang="en-US" sz="3200" dirty="0" smtClean="0"/>
              <a:t> </a:t>
            </a:r>
            <a:r>
              <a:rPr lang="en-US" sz="3200" dirty="0" err="1" smtClean="0"/>
              <a:t>cảnh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nổi</a:t>
            </a:r>
            <a:r>
              <a:rPr lang="en-US" sz="3200" dirty="0" smtClean="0"/>
              <a:t> </a:t>
            </a:r>
            <a:r>
              <a:rPr lang="en-US" sz="3200" dirty="0" err="1" smtClean="0"/>
              <a:t>tư</a:t>
            </a:r>
            <a:r>
              <a:rPr lang="en-US" sz="3200" dirty="0" smtClean="0"/>
              <a:t> </a:t>
            </a:r>
            <a:r>
              <a:rPr lang="en-US" sz="3200" dirty="0" err="1" smtClean="0"/>
              <a:t>thế</a:t>
            </a:r>
            <a:r>
              <a:rPr lang="en-US" sz="3200" dirty="0" smtClean="0"/>
              <a:t> 45 </a:t>
            </a:r>
            <a:r>
              <a:rPr lang="en-US" sz="3200" dirty="0" err="1" smtClean="0"/>
              <a:t>độ</a:t>
            </a:r>
            <a:r>
              <a:rPr lang="en-US" sz="3200" dirty="0" smtClean="0"/>
              <a:t> </a:t>
            </a:r>
          </a:p>
          <a:p>
            <a:r>
              <a:rPr lang="en-US" sz="3200" dirty="0" err="1" smtClean="0"/>
              <a:t>Tăng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mực</a:t>
            </a:r>
            <a:r>
              <a:rPr lang="en-US" sz="3200" dirty="0" smtClean="0"/>
              <a:t> </a:t>
            </a:r>
            <a:r>
              <a:rPr lang="en-US" sz="3200" dirty="0" err="1" smtClean="0"/>
              <a:t>cao</a:t>
            </a:r>
            <a:r>
              <a:rPr lang="en-US" sz="3200" dirty="0" smtClean="0"/>
              <a:t> </a:t>
            </a:r>
            <a:r>
              <a:rPr lang="en-US" sz="3200" dirty="0" err="1" smtClean="0"/>
              <a:t>nhất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dao</a:t>
            </a:r>
            <a:r>
              <a:rPr lang="en-US" sz="3200" dirty="0" smtClean="0"/>
              <a:t>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 &gt; 3-4 cm so </a:t>
            </a:r>
            <a:r>
              <a:rPr lang="en-US" sz="3200" dirty="0" err="1" smtClean="0"/>
              <a:t>với</a:t>
            </a:r>
            <a:r>
              <a:rPr lang="en-US" sz="3200" dirty="0" smtClean="0"/>
              <a:t> </a:t>
            </a:r>
            <a:r>
              <a:rPr lang="en-US" sz="3200" dirty="0" err="1" smtClean="0"/>
              <a:t>góc</a:t>
            </a:r>
            <a:r>
              <a:rPr lang="en-US" sz="3200" dirty="0" smtClean="0"/>
              <a:t> </a:t>
            </a:r>
            <a:r>
              <a:rPr lang="en-US" sz="3200" dirty="0" err="1" smtClean="0"/>
              <a:t>ức</a:t>
            </a:r>
            <a:endParaRPr lang="en-US" sz="3200" dirty="0" smtClean="0"/>
          </a:p>
          <a:p>
            <a:r>
              <a:rPr lang="en-US" sz="3200" dirty="0" smtClean="0">
                <a:hlinkClick r:id="rId2" action="ppaction://hlinkfile"/>
              </a:rPr>
              <a:t>Visible JVP in HD! - YouTube.mp4</a:t>
            </a:r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4D466E-B28C-4A86-84B1-6619944B19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6D5984-300A-4905-8371-DC5B6FAFB2D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5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143000"/>
            <a:ext cx="8215312" cy="542925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NHÌN HÌNH DÁNG LỒNG NGỰC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   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   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thùng</a:t>
            </a:r>
            <a:r>
              <a:rPr lang="en-US" dirty="0" smtClean="0"/>
              <a:t>	</a:t>
            </a:r>
            <a:r>
              <a:rPr lang="en-US" dirty="0" err="1" smtClean="0"/>
              <a:t>gù</a:t>
            </a:r>
            <a:r>
              <a:rPr lang="en-US" dirty="0" smtClean="0"/>
              <a:t>	</a:t>
            </a:r>
            <a:r>
              <a:rPr lang="en-US" dirty="0" err="1" smtClean="0"/>
              <a:t>lõm</a:t>
            </a:r>
            <a:r>
              <a:rPr lang="en-US" dirty="0" smtClean="0"/>
              <a:t>	     </a:t>
            </a:r>
            <a:r>
              <a:rPr lang="en-US" dirty="0" err="1" smtClean="0"/>
              <a:t>lồi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/>
              <a:t>	  </a:t>
            </a:r>
            <a:endParaRPr lang="en-US" dirty="0"/>
          </a:p>
        </p:txBody>
      </p:sp>
      <p:pic>
        <p:nvPicPr>
          <p:cNvPr id="28676" name="Picture 3" descr="chestexam.png"/>
          <p:cNvPicPr>
            <a:picLocks noChangeAspect="1"/>
          </p:cNvPicPr>
          <p:nvPr/>
        </p:nvPicPr>
        <p:blipFill>
          <a:blip r:embed="rId2" cstate="print"/>
          <a:srcRect l="2914" t="5267" r="2914" b="18883"/>
          <a:stretch>
            <a:fillRect/>
          </a:stretch>
        </p:blipFill>
        <p:spPr bwMode="auto">
          <a:xfrm>
            <a:off x="944563" y="1643063"/>
            <a:ext cx="677068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3A3A19-0A97-4CAA-8D5A-B454F110F5AA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CFB89B-B9C9-44A2-8F5B-637D6C06ECB1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400800" cy="685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NHÌN</a:t>
            </a:r>
            <a:endParaRPr lang="en-US" dirty="0"/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533400" y="1066800"/>
            <a:ext cx="7239000" cy="5227638"/>
          </a:xfrm>
        </p:spPr>
        <p:txBody>
          <a:bodyPr rtlCol="0">
            <a:normAutofit fontScale="2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2800" b="1" dirty="0" err="1" smtClean="0">
                <a:solidFill>
                  <a:schemeClr val="accent6">
                    <a:lumMod val="75000"/>
                  </a:schemeClr>
                </a:solidFill>
              </a:rPr>
              <a:t>Kiểu</a:t>
            </a:r>
            <a:r>
              <a:rPr lang="en-US" sz="1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800" b="1" dirty="0" err="1" smtClean="0">
                <a:solidFill>
                  <a:schemeClr val="accent6">
                    <a:lumMod val="75000"/>
                  </a:schemeClr>
                </a:solidFill>
              </a:rPr>
              <a:t>thở</a:t>
            </a:r>
            <a:endParaRPr lang="en-US" sz="1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Nhịp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thở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bình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thường</a:t>
            </a: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Tắc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nghẽn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Thở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Cheyne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Stoke 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Thở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Kussmaul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		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Thở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8000" b="1" i="1" dirty="0" err="1" smtClean="0">
                <a:solidFill>
                  <a:schemeClr val="tx1"/>
                </a:solidFill>
                <a:cs typeface="Arial" charset="0"/>
              </a:rPr>
              <a:t>Biot’s</a:t>
            </a:r>
            <a:r>
              <a:rPr lang="en-US" sz="8000" b="1" i="1" dirty="0" smtClean="0">
                <a:solidFill>
                  <a:schemeClr val="tx1"/>
                </a:solidFill>
                <a:cs typeface="Arial" charset="0"/>
              </a:rPr>
              <a:t>				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80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i="1" dirty="0" smtClean="0">
              <a:solidFill>
                <a:schemeClr val="tx1"/>
              </a:solidFill>
              <a:cs typeface="Arial" charset="0"/>
            </a:endParaRPr>
          </a:p>
          <a:p>
            <a:pPr lvl="1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cs typeface="Arial" charset="0"/>
              </a:rPr>
              <a:t>    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400" dirty="0" smtClean="0"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6415D6-DB89-4383-B308-4FA40C2AFFC6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 cstate="print"/>
          <a:srcRect l="4785" t="15385" r="9077" b="23077"/>
          <a:stretch>
            <a:fillRect/>
          </a:stretch>
        </p:blipFill>
        <p:spPr bwMode="auto">
          <a:xfrm>
            <a:off x="4214813" y="1428750"/>
            <a:ext cx="274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6667" t="19511" r="6667" b="21951"/>
          <a:stretch>
            <a:fillRect/>
          </a:stretch>
        </p:blipFill>
        <p:spPr bwMode="auto">
          <a:xfrm>
            <a:off x="4214813" y="2214563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l="8081" t="21770" r="7071" b="18367"/>
          <a:stretch>
            <a:fillRect/>
          </a:stretch>
        </p:blipFill>
        <p:spPr bwMode="auto">
          <a:xfrm>
            <a:off x="4214813" y="3000375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 l="10127" t="20779" r="14937" b="22078"/>
          <a:stretch>
            <a:fillRect/>
          </a:stretch>
        </p:blipFill>
        <p:spPr bwMode="auto">
          <a:xfrm>
            <a:off x="4214813" y="4071938"/>
            <a:ext cx="281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 l="8183" t="24060" r="9975" b="21805"/>
          <a:stretch>
            <a:fillRect/>
          </a:stretch>
        </p:blipFill>
        <p:spPr bwMode="auto">
          <a:xfrm>
            <a:off x="4286250" y="5214938"/>
            <a:ext cx="304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F5927E-E76D-4E57-AA9C-2874E879750A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Kiểu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thở</a:t>
            </a:r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611561" y="1124744"/>
          <a:ext cx="7889530" cy="4161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885"/>
                <a:gridCol w="6007645"/>
              </a:tblGrid>
              <a:tr h="6447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Tắc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nghẽn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Hen, COPD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1722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Cheyne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-stokes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Suy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tim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 sung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huyết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tai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biến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MM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u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thuốc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opiod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ure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oxy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VP</a:t>
                      </a:r>
                    </a:p>
                  </a:txBody>
                  <a:tcPr/>
                </a:tc>
              </a:tr>
              <a:tr h="11722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Kussmaul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Toan</a:t>
                      </a:r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chuyển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hóa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ĐTĐ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nhiễm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ceton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oxy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nặng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gắng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sức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lo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lắng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11722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Biot’s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Thuốc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ức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chế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hô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hấp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mm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hành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não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),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áp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lực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nội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aseline="0" dirty="0" err="1" smtClean="0">
                          <a:latin typeface="Arial" pitchFamily="34" charset="0"/>
                          <a:cs typeface="Arial" pitchFamily="34" charset="0"/>
                        </a:rPr>
                        <a:t>sọ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464B72-F766-456C-9259-C262D976AB62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486EA-072D-450F-9F28-CCA3376DA50A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296144"/>
          </a:xfrm>
        </p:spPr>
        <p:txBody>
          <a:bodyPr>
            <a:noAutofit/>
          </a:bodyPr>
          <a:lstStyle/>
          <a:p>
            <a:r>
              <a:rPr lang="en-US" sz="4400" dirty="0" smtClean="0"/>
              <a:t>DI ĐỘNG LỒNG NGỰC</a:t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772816"/>
            <a:ext cx="7931224" cy="3886200"/>
          </a:xfrm>
        </p:spPr>
        <p:txBody>
          <a:bodyPr/>
          <a:lstStyle/>
          <a:p>
            <a:r>
              <a:rPr lang="en-US" sz="3600" dirty="0" err="1" smtClean="0"/>
              <a:t>Thở</a:t>
            </a:r>
            <a:r>
              <a:rPr lang="en-US" sz="3600" dirty="0" smtClean="0"/>
              <a:t> </a:t>
            </a:r>
            <a:r>
              <a:rPr lang="en-US" sz="3600" dirty="0" err="1" smtClean="0"/>
              <a:t>ngực</a:t>
            </a:r>
            <a:r>
              <a:rPr lang="en-US" sz="3600" dirty="0" smtClean="0"/>
              <a:t> </a:t>
            </a:r>
            <a:r>
              <a:rPr lang="en-US" sz="3600" dirty="0" err="1" smtClean="0"/>
              <a:t>bụng</a:t>
            </a:r>
            <a:r>
              <a:rPr lang="en-US" sz="3600" dirty="0" smtClean="0"/>
              <a:t> </a:t>
            </a:r>
            <a:r>
              <a:rPr lang="en-US" sz="3600" dirty="0" err="1" smtClean="0"/>
              <a:t>nghịch</a:t>
            </a:r>
            <a:r>
              <a:rPr lang="en-US" sz="3600" dirty="0" smtClean="0"/>
              <a:t> </a:t>
            </a:r>
            <a:r>
              <a:rPr lang="en-US" sz="3600" dirty="0" err="1" smtClean="0"/>
              <a:t>thường</a:t>
            </a:r>
            <a:r>
              <a:rPr lang="en-US" sz="3600" dirty="0" smtClean="0"/>
              <a:t> </a:t>
            </a:r>
            <a:r>
              <a:rPr lang="en-US" sz="3600" dirty="0" smtClean="0">
                <a:hlinkClick r:id="rId2" action="ppaction://hlinkfile"/>
              </a:rPr>
              <a:t>()</a:t>
            </a:r>
            <a:r>
              <a:rPr lang="en-US" sz="3600" dirty="0" smtClean="0"/>
              <a:t>      </a:t>
            </a:r>
            <a:endParaRPr lang="en-US" sz="3600" dirty="0" smtClean="0"/>
          </a:p>
          <a:p>
            <a:r>
              <a:rPr lang="en-US" sz="3600" dirty="0" err="1" smtClean="0"/>
              <a:t>Mảng</a:t>
            </a:r>
            <a:r>
              <a:rPr lang="en-US" sz="3600" dirty="0" smtClean="0"/>
              <a:t> </a:t>
            </a:r>
            <a:r>
              <a:rPr lang="en-US" sz="3600" dirty="0" err="1" smtClean="0"/>
              <a:t>sườn</a:t>
            </a:r>
            <a:r>
              <a:rPr lang="en-US" sz="3600" dirty="0" smtClean="0"/>
              <a:t> di </a:t>
            </a:r>
            <a:r>
              <a:rPr lang="en-US" sz="3600" dirty="0" err="1" smtClean="0"/>
              <a:t>động</a:t>
            </a:r>
            <a:r>
              <a:rPr lang="en-US" sz="3600" dirty="0" smtClean="0"/>
              <a:t> </a:t>
            </a:r>
            <a:r>
              <a:rPr lang="en-US" sz="3600" dirty="0" smtClean="0">
                <a:hlinkClick r:id="rId3" action="ppaction://hlinkfile"/>
              </a:rPr>
              <a:t>()</a:t>
            </a:r>
            <a:endParaRPr lang="en-US" sz="3600" dirty="0" smtClean="0"/>
          </a:p>
          <a:p>
            <a:r>
              <a:rPr lang="en-US" sz="3600" dirty="0" err="1" smtClean="0"/>
              <a:t>Dấu</a:t>
            </a:r>
            <a:r>
              <a:rPr lang="en-US" sz="3600" dirty="0" smtClean="0"/>
              <a:t> </a:t>
            </a:r>
            <a:r>
              <a:rPr lang="en-US" sz="3600" dirty="0" smtClean="0"/>
              <a:t>HOOVER </a:t>
            </a:r>
            <a:r>
              <a:rPr lang="en-US" sz="3600" dirty="0" smtClean="0">
                <a:hlinkClick r:id="rId4" action="ppaction://hlinkfile"/>
              </a:rPr>
              <a:t>()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4D466E-B28C-4A86-84B1-6619944B196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6D5984-300A-4905-8371-DC5B6FAFB2D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8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857250"/>
            <a:ext cx="8215312" cy="50720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Sờ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Khí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quản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Lệch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</a:t>
            </a:r>
            <a:r>
              <a:rPr lang="en-US" b="1" dirty="0" err="1" smtClean="0"/>
              <a:t>bên</a:t>
            </a:r>
            <a:r>
              <a:rPr lang="en-US" b="1" dirty="0" smtClean="0"/>
              <a:t> </a:t>
            </a:r>
            <a:r>
              <a:rPr lang="en-US" b="1" dirty="0" err="1" smtClean="0"/>
              <a:t>tổn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endParaRPr lang="en-US" b="1" dirty="0" smtClean="0"/>
          </a:p>
          <a:p>
            <a:pPr lvl="3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Xẹp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endParaRPr lang="en-US" sz="2400" b="1" dirty="0" smtClean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Lệch</a:t>
            </a:r>
            <a:r>
              <a:rPr lang="en-US" b="1" dirty="0" smtClean="0"/>
              <a:t> </a:t>
            </a:r>
            <a:r>
              <a:rPr lang="en-US" b="1" dirty="0" err="1" smtClean="0"/>
              <a:t>đối</a:t>
            </a:r>
            <a:r>
              <a:rPr lang="en-US" b="1" dirty="0" smtClean="0"/>
              <a:t> </a:t>
            </a:r>
            <a:r>
              <a:rPr lang="en-US" b="1" dirty="0" err="1" smtClean="0"/>
              <a:t>bên</a:t>
            </a:r>
            <a:r>
              <a:rPr lang="en-US" b="1" dirty="0" smtClean="0"/>
              <a:t> </a:t>
            </a:r>
            <a:r>
              <a:rPr lang="en-US" b="1" dirty="0" err="1" smtClean="0"/>
              <a:t>tổn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endParaRPr lang="en-US" b="1" dirty="0" smtClean="0"/>
          </a:p>
          <a:p>
            <a:pPr lvl="3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Tràn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khí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dịch</a:t>
            </a:r>
            <a:r>
              <a:rPr lang="en-US" sz="2400" b="1" dirty="0" smtClean="0"/>
              <a:t> MP, u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  <a:p>
            <a:pPr lvl="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vi-VN" sz="1800" dirty="0" smtClean="0">
                <a:solidFill>
                  <a:srgbClr val="FFFF00"/>
                </a:solidFill>
              </a:rPr>
              <a:t>Kỹ thuật khám cần nhẹ nhàng</a:t>
            </a:r>
            <a:endParaRPr lang="en-US" sz="1800" dirty="0" smtClean="0">
              <a:solidFill>
                <a:srgbClr val="FFFF00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6B85582-1626-4F03-8EDC-91E4E623AFF5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10CD36-B399-4851-B46E-90771FF5E89B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SƠ LƯỢC VỀ </a:t>
            </a:r>
            <a:r>
              <a:rPr lang="en-US" b="1" dirty="0" err="1" smtClean="0"/>
              <a:t>GiẢI</a:t>
            </a:r>
            <a:r>
              <a:rPr lang="en-US" b="1" dirty="0" smtClean="0"/>
              <a:t> PHẨU</a:t>
            </a:r>
            <a:endParaRPr lang="en-US" b="1" dirty="0"/>
          </a:p>
        </p:txBody>
      </p:sp>
      <p:pic>
        <p:nvPicPr>
          <p:cNvPr id="6147" name="Content Placeholder 7" descr="Snap_2011.03.07_21h00m01s_007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14313" y="1714500"/>
            <a:ext cx="4714875" cy="4500563"/>
          </a:xfrm>
        </p:spPr>
      </p:pic>
      <p:pic>
        <p:nvPicPr>
          <p:cNvPr id="6148" name="Content Placeholder 8" descr="Snap_2011.03.07_21h00m20s_008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857750" y="1714500"/>
            <a:ext cx="4143375" cy="4500563"/>
          </a:xfrm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5DECF5-2984-4502-AFB3-7AD35A59D703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3E5EF-B9C5-480D-A1DE-114F23A8C60B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 l="8592" t="10361" r="11620"/>
          <a:stretch>
            <a:fillRect/>
          </a:stretch>
        </p:blipFill>
        <p:spPr bwMode="auto">
          <a:xfrm>
            <a:off x="285750" y="357188"/>
            <a:ext cx="3533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4" cstate="print"/>
          <a:srcRect l="8772" t="14067" r="5263"/>
          <a:stretch>
            <a:fillRect/>
          </a:stretch>
        </p:blipFill>
        <p:spPr bwMode="auto">
          <a:xfrm>
            <a:off x="4143375" y="3694113"/>
            <a:ext cx="2928938" cy="316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 l="15279" t="7996" r="9489" b="7173"/>
          <a:stretch>
            <a:fillRect/>
          </a:stretch>
        </p:blipFill>
        <p:spPr>
          <a:xfrm>
            <a:off x="5929313" y="0"/>
            <a:ext cx="2286000" cy="3429000"/>
          </a:xfrm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CD63F5-8C85-4825-AC23-968BA91C0F4F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973ED-17DA-48AE-B424-E039DFB2433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1265" name="Object 1"/>
          <p:cNvGraphicFramePr>
            <a:graphicFrameLocks noChangeAspect="1"/>
          </p:cNvGraphicFramePr>
          <p:nvPr/>
        </p:nvGraphicFramePr>
        <p:xfrm>
          <a:off x="1714480" y="5857892"/>
          <a:ext cx="794140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Packager Shell Object" showAsIcon="1" r:id="rId6" imgW="1429555" imgH="862885" progId="Package">
                  <p:embed/>
                </p:oleObj>
              </mc:Choice>
              <mc:Fallback>
                <p:oleObj name="Packager Shell Object" showAsIcon="1" r:id="rId6" imgW="1429555" imgH="862885" progId="Package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5857892"/>
                        <a:ext cx="794140" cy="357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7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143000"/>
            <a:ext cx="8286750" cy="5072063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Rung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thanh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Tăng</a:t>
            </a:r>
            <a:r>
              <a:rPr lang="en-US" b="1" dirty="0" smtClean="0"/>
              <a:t>: </a:t>
            </a:r>
            <a:r>
              <a:rPr lang="en-US" b="1" dirty="0" err="1" smtClean="0"/>
              <a:t>tràn</a:t>
            </a:r>
            <a:r>
              <a:rPr lang="en-US" b="1" dirty="0" smtClean="0"/>
              <a:t> </a:t>
            </a:r>
            <a:r>
              <a:rPr lang="en-US" b="1" dirty="0" err="1" smtClean="0"/>
              <a:t>khí</a:t>
            </a:r>
            <a:r>
              <a:rPr lang="en-US" b="1" dirty="0" smtClean="0"/>
              <a:t>, ứ </a:t>
            </a:r>
            <a:r>
              <a:rPr lang="en-US" b="1" dirty="0" err="1" smtClean="0"/>
              <a:t>khí</a:t>
            </a:r>
            <a:endParaRPr lang="en-US" b="1" dirty="0" smtClean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Giảm</a:t>
            </a:r>
            <a:r>
              <a:rPr lang="en-US" b="1" dirty="0" smtClean="0"/>
              <a:t>: </a:t>
            </a:r>
            <a:r>
              <a:rPr lang="en-US" b="1" dirty="0" err="1" smtClean="0"/>
              <a:t>tràn</a:t>
            </a:r>
            <a:r>
              <a:rPr lang="en-US" b="1" dirty="0" smtClean="0"/>
              <a:t> </a:t>
            </a:r>
            <a:r>
              <a:rPr lang="en-US" b="1" dirty="0" err="1" smtClean="0"/>
              <a:t>dịch</a:t>
            </a:r>
            <a:r>
              <a:rPr lang="en-US" b="1" dirty="0" smtClean="0"/>
              <a:t>, u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Giãn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nở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lồng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ngực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hai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bên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Giảm</a:t>
            </a:r>
            <a:r>
              <a:rPr lang="en-US" b="1" dirty="0" smtClean="0"/>
              <a:t> </a:t>
            </a:r>
            <a:r>
              <a:rPr lang="en-US" b="1" dirty="0" err="1" smtClean="0"/>
              <a:t>di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r>
              <a:rPr lang="en-US" b="1" dirty="0" smtClean="0"/>
              <a:t>: </a:t>
            </a:r>
            <a:r>
              <a:rPr lang="en-US" b="1" dirty="0" err="1" smtClean="0"/>
              <a:t>tràn</a:t>
            </a:r>
            <a:r>
              <a:rPr lang="en-US" b="1" dirty="0" smtClean="0"/>
              <a:t> </a:t>
            </a:r>
            <a:r>
              <a:rPr lang="en-US" b="1" dirty="0" err="1" smtClean="0"/>
              <a:t>dịch</a:t>
            </a:r>
            <a:r>
              <a:rPr lang="en-US" b="1" dirty="0" smtClean="0"/>
              <a:t>, </a:t>
            </a:r>
            <a:r>
              <a:rPr lang="en-US" b="1" dirty="0" err="1" smtClean="0"/>
              <a:t>xẹp</a:t>
            </a:r>
            <a:r>
              <a:rPr lang="en-US" b="1" dirty="0" smtClean="0"/>
              <a:t> </a:t>
            </a:r>
            <a:r>
              <a:rPr lang="en-US" b="1" dirty="0" err="1" smtClean="0"/>
              <a:t>phổi</a:t>
            </a:r>
            <a:endParaRPr lang="en-US" b="1" dirty="0" smtClean="0"/>
          </a:p>
          <a:p>
            <a:pPr lvl="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4E27C61-9DD1-4C7A-AB49-964A439C22EC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800376-AAFE-4FC0-BD0C-88DAC831BE49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2771" name="Content Placeholder 3" descr="ches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085" t="5157" r="55363" b="15834"/>
          <a:stretch>
            <a:fillRect/>
          </a:stretch>
        </p:blipFill>
        <p:spPr>
          <a:xfrm>
            <a:off x="500063" y="214313"/>
            <a:ext cx="2357437" cy="6229350"/>
          </a:xfrm>
        </p:spPr>
      </p:pic>
      <p:pic>
        <p:nvPicPr>
          <p:cNvPr id="32772" name="Picture 4" descr="Snap_2011.03.07_21h36m39s_011.png"/>
          <p:cNvPicPr>
            <a:picLocks noChangeAspect="1"/>
          </p:cNvPicPr>
          <p:nvPr/>
        </p:nvPicPr>
        <p:blipFill>
          <a:blip r:embed="rId3" cstate="print"/>
          <a:srcRect l="5263" t="3958" r="5263" b="4182"/>
          <a:stretch>
            <a:fillRect/>
          </a:stretch>
        </p:blipFill>
        <p:spPr bwMode="auto">
          <a:xfrm>
            <a:off x="4714875" y="642938"/>
            <a:ext cx="37861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2928938" y="6143625"/>
            <a:ext cx="25003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Rung thanh</a:t>
            </a:r>
          </a:p>
        </p:txBody>
      </p:sp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5286375" y="5500688"/>
            <a:ext cx="3429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Sự di động của ngực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9A0E4D-3A77-4A2A-B932-95D087D3BF37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3D0C0-18A3-4CC7-9870-F3BA4384E0B7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52400"/>
            <a:ext cx="8329612" cy="77628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857250"/>
            <a:ext cx="8286750" cy="54292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Gõ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Bình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vang</a:t>
            </a:r>
            <a:endParaRPr lang="en-US" sz="2400" b="1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Gõ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hơn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tràn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khí</a:t>
            </a:r>
            <a:r>
              <a:rPr lang="en-US" sz="2400" b="1" dirty="0" smtClean="0"/>
              <a:t>, ứ </a:t>
            </a:r>
            <a:r>
              <a:rPr lang="en-US" sz="2400" b="1" dirty="0" err="1" smtClean="0"/>
              <a:t>khí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nang</a:t>
            </a:r>
            <a:r>
              <a:rPr lang="en-US" sz="2400" b="1" dirty="0" smtClean="0"/>
              <a:t> (COPD)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Gõ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đục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tràn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dịch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xẹp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endParaRPr lang="en-US" sz="2400" b="1" dirty="0" smtClean="0"/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 err="1" smtClean="0"/>
              <a:t>i</a:t>
            </a:r>
            <a:endParaRPr lang="en-US" sz="2400" dirty="0"/>
          </a:p>
        </p:txBody>
      </p:sp>
      <p:pic>
        <p:nvPicPr>
          <p:cNvPr id="33796" name="Picture 3" descr="Snap_2011.03.07_21h46m09s_014.png"/>
          <p:cNvPicPr>
            <a:picLocks noChangeAspect="1"/>
          </p:cNvPicPr>
          <p:nvPr/>
        </p:nvPicPr>
        <p:blipFill>
          <a:blip r:embed="rId2" cstate="print"/>
          <a:srcRect l="5193" t="6696" r="6517" b="9605"/>
          <a:stretch>
            <a:fillRect/>
          </a:stretch>
        </p:blipFill>
        <p:spPr bwMode="auto">
          <a:xfrm>
            <a:off x="357188" y="3429000"/>
            <a:ext cx="27209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4" descr="Snap_2011.03.07_21h46m31s_015.png"/>
          <p:cNvPicPr>
            <a:picLocks noChangeAspect="1"/>
          </p:cNvPicPr>
          <p:nvPr/>
        </p:nvPicPr>
        <p:blipFill>
          <a:blip r:embed="rId3" cstate="print"/>
          <a:srcRect l="7193" t="7420" r="6497" b="6010"/>
          <a:stretch>
            <a:fillRect/>
          </a:stretch>
        </p:blipFill>
        <p:spPr bwMode="auto">
          <a:xfrm>
            <a:off x="3214688" y="3500438"/>
            <a:ext cx="257175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5" descr="Snap_2011.03.07_21h46m43s_016.png"/>
          <p:cNvPicPr>
            <a:picLocks noChangeAspect="1"/>
          </p:cNvPicPr>
          <p:nvPr/>
        </p:nvPicPr>
        <p:blipFill>
          <a:blip r:embed="rId4" cstate="print"/>
          <a:srcRect l="7983" t="5769" r="8624" b="7700"/>
          <a:stretch>
            <a:fillRect/>
          </a:stretch>
        </p:blipFill>
        <p:spPr bwMode="auto">
          <a:xfrm>
            <a:off x="6286500" y="3571875"/>
            <a:ext cx="2214563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1BE5784-93A0-4A57-8F6E-32E978751E2A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19EE1-B63B-4FB6-ABDF-2DD4624ED9AB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7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00125"/>
            <a:ext cx="8358188" cy="5572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Nghe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/>
              <a:t>Tiếng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endParaRPr lang="en-US" sz="2400" b="1" dirty="0" smtClean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Khí</a:t>
            </a:r>
            <a:r>
              <a:rPr lang="en-US" b="1" dirty="0" smtClean="0"/>
              <a:t> </a:t>
            </a:r>
            <a:r>
              <a:rPr lang="en-US" b="1" dirty="0" err="1" smtClean="0"/>
              <a:t>quản</a:t>
            </a:r>
            <a:r>
              <a:rPr lang="en-US" b="1" dirty="0" smtClean="0"/>
              <a:t>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Khí</a:t>
            </a:r>
            <a:r>
              <a:rPr lang="en-US" b="1" dirty="0" smtClean="0"/>
              <a:t> </a:t>
            </a:r>
            <a:r>
              <a:rPr lang="en-US" b="1" dirty="0" err="1" smtClean="0"/>
              <a:t>phế</a:t>
            </a:r>
            <a:r>
              <a:rPr lang="en-US" b="1" dirty="0" smtClean="0"/>
              <a:t> </a:t>
            </a:r>
            <a:r>
              <a:rPr lang="en-US" b="1" dirty="0" err="1" smtClean="0"/>
              <a:t>quản</a:t>
            </a:r>
            <a:r>
              <a:rPr lang="en-US" b="1" dirty="0" smtClean="0"/>
              <a:t>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Rì</a:t>
            </a:r>
            <a:r>
              <a:rPr lang="en-US" b="1" dirty="0" smtClean="0"/>
              <a:t> </a:t>
            </a:r>
            <a:r>
              <a:rPr lang="en-US" b="1" dirty="0" err="1" smtClean="0"/>
              <a:t>rào</a:t>
            </a:r>
            <a:r>
              <a:rPr lang="en-US" b="1" dirty="0" smtClean="0"/>
              <a:t> </a:t>
            </a:r>
            <a:r>
              <a:rPr lang="en-US" b="1" dirty="0" err="1" smtClean="0"/>
              <a:t>phế</a:t>
            </a:r>
            <a:r>
              <a:rPr lang="en-US" b="1" dirty="0" smtClean="0"/>
              <a:t> </a:t>
            </a:r>
            <a:r>
              <a:rPr lang="en-US" b="1" dirty="0" err="1" smtClean="0"/>
              <a:t>nang</a:t>
            </a:r>
            <a:r>
              <a:rPr lang="en-US" b="1" dirty="0" smtClean="0"/>
              <a:t> </a:t>
            </a:r>
          </a:p>
          <a:p>
            <a:pPr lvl="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/>
          </a:p>
        </p:txBody>
      </p:sp>
      <p:pic>
        <p:nvPicPr>
          <p:cNvPr id="34820" name="Picture 6" descr="Snap_2011.03.08_18h03m12s_001.png"/>
          <p:cNvPicPr>
            <a:picLocks noChangeAspect="1"/>
          </p:cNvPicPr>
          <p:nvPr/>
        </p:nvPicPr>
        <p:blipFill>
          <a:blip r:embed="rId2" cstate="print"/>
          <a:srcRect l="7208" t="9615" r="8089" b="9615"/>
          <a:stretch>
            <a:fillRect/>
          </a:stretch>
        </p:blipFill>
        <p:spPr bwMode="auto">
          <a:xfrm>
            <a:off x="5500688" y="857250"/>
            <a:ext cx="335756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7" descr="Snap_2011.03.08_18h07m19s_002.png"/>
          <p:cNvPicPr>
            <a:picLocks noChangeAspect="1"/>
          </p:cNvPicPr>
          <p:nvPr/>
        </p:nvPicPr>
        <p:blipFill>
          <a:blip r:embed="rId3" cstate="print"/>
          <a:srcRect l="9477" t="8968" r="6776" b="8968"/>
          <a:stretch>
            <a:fillRect/>
          </a:stretch>
        </p:blipFill>
        <p:spPr bwMode="auto">
          <a:xfrm>
            <a:off x="2428875" y="4071938"/>
            <a:ext cx="3357563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24E9D8-D34F-402D-82FB-E8A03E7D096C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1A35F-39F9-4535-BB61-EB72A40C2C34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28625" y="1143000"/>
            <a:ext cx="8358188" cy="5500688"/>
          </a:xfrm>
        </p:spPr>
        <p:txBody>
          <a:bodyPr/>
          <a:lstStyle/>
          <a:p>
            <a:pPr lvl="1" eaLnBrk="1" hangingPunct="1"/>
            <a:r>
              <a:rPr lang="en-US" sz="2400" b="1" smtClean="0"/>
              <a:t>Tiếng phổi bất thường</a:t>
            </a:r>
          </a:p>
          <a:p>
            <a:pPr lvl="2" eaLnBrk="1" hangingPunct="1"/>
            <a:r>
              <a:rPr lang="en-US" b="1" smtClean="0"/>
              <a:t>Giảm hay mất âm phế bào</a:t>
            </a:r>
          </a:p>
          <a:p>
            <a:pPr lvl="2" eaLnBrk="1" hangingPunct="1"/>
            <a:r>
              <a:rPr lang="en-US" b="1" smtClean="0"/>
              <a:t>Tiếng rít thanh quản: tắc nghẽn hô hấp trên, dị vật, viêm thanh quản cấp</a:t>
            </a:r>
          </a:p>
          <a:p>
            <a:pPr lvl="2" eaLnBrk="1" hangingPunct="1"/>
            <a:r>
              <a:rPr lang="en-US" b="1" smtClean="0"/>
              <a:t>Ran rít: COPD, cơn hen PQ, u, VPQ cấp phù phổi cấp </a:t>
            </a:r>
          </a:p>
          <a:p>
            <a:pPr lvl="2" eaLnBrk="1" hangingPunct="1"/>
            <a:r>
              <a:rPr lang="en-US" b="1" smtClean="0"/>
              <a:t>Ran ngáy </a:t>
            </a:r>
          </a:p>
          <a:p>
            <a:pPr lvl="2" eaLnBrk="1" hangingPunct="1"/>
            <a:r>
              <a:rPr lang="en-US" b="1" smtClean="0"/>
              <a:t>Ran nổ: viêm phổi, suy tim </a:t>
            </a:r>
          </a:p>
          <a:p>
            <a:pPr lvl="2" eaLnBrk="1" hangingPunct="1"/>
            <a:r>
              <a:rPr lang="en-US" b="1" smtClean="0"/>
              <a:t>Ran ẩm: suy tim, phù phổi cấp, xơ phổi </a:t>
            </a:r>
          </a:p>
          <a:p>
            <a:pPr lvl="2" eaLnBrk="1" hangingPunct="1"/>
            <a:r>
              <a:rPr lang="en-US" b="1" smtClean="0"/>
              <a:t>Tiếng cọ màng phổi: viêm phổi, màng phổi</a:t>
            </a:r>
          </a:p>
          <a:p>
            <a:pPr eaLnBrk="1" hangingPunct="1"/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6A19D4C-972F-49FC-AD03-FC9FBF0067A6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0135EE-652C-423F-9FDC-8316E3358966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8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VÙNG NGỰC</a:t>
            </a:r>
            <a:endParaRPr lang="en-US" b="1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28625" y="1285875"/>
            <a:ext cx="8286750" cy="5072063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Test </a:t>
            </a:r>
            <a:r>
              <a:rPr lang="en-US" sz="2400" b="1" dirty="0" err="1" smtClean="0"/>
              <a:t>truyền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âm</a:t>
            </a:r>
            <a:endParaRPr lang="en-US" sz="2400" b="1" dirty="0" smtClean="0"/>
          </a:p>
          <a:p>
            <a:pPr lvl="1" eaLnBrk="1" hangingPunct="1"/>
            <a:r>
              <a:rPr lang="en-US" sz="2400" b="1" dirty="0" err="1" smtClean="0"/>
              <a:t>Tiếng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dê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kêu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xẹp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thụ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động</a:t>
            </a:r>
            <a:r>
              <a:rPr lang="en-US" sz="2400" b="1" dirty="0" smtClean="0"/>
              <a:t> hay </a:t>
            </a:r>
            <a:r>
              <a:rPr lang="en-US" sz="2400" b="1" dirty="0" err="1" smtClean="0"/>
              <a:t>đông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dịch</a:t>
            </a:r>
            <a:endParaRPr lang="en-US" sz="2400" b="1" dirty="0" smtClean="0"/>
          </a:p>
          <a:p>
            <a:pPr lvl="1" eaLnBrk="1" hangingPunct="1"/>
            <a:r>
              <a:rPr lang="en-US" sz="2400" b="1" dirty="0" err="1" smtClean="0"/>
              <a:t>Tiếng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thầm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đông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phổi</a:t>
            </a:r>
            <a:endParaRPr lang="en-US" sz="24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8626C4-9BB7-4ACA-AC62-C2087BBA1DD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175BD-484F-4827-9D92-4FB295AE306D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28625" y="1214438"/>
            <a:ext cx="8286750" cy="5429250"/>
          </a:xfrm>
        </p:spPr>
        <p:txBody>
          <a:bodyPr/>
          <a:lstStyle/>
          <a:p>
            <a:pPr eaLnBrk="1" hangingPunct="1"/>
            <a:endParaRPr lang="vi-VN" smtClean="0"/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2" cstate="print"/>
          <a:srcRect l="23651" t="14215" r="6660" b="52435"/>
          <a:stretch>
            <a:fillRect/>
          </a:stretch>
        </p:blipFill>
        <p:spPr bwMode="auto">
          <a:xfrm>
            <a:off x="2000250" y="1785938"/>
            <a:ext cx="59293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85813" y="3714750"/>
          <a:ext cx="7086600" cy="206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0200"/>
                <a:gridCol w="1295400"/>
                <a:gridCol w="1295400"/>
                <a:gridCol w="1447800"/>
                <a:gridCol w="1447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TDMP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Dày</a:t>
                      </a:r>
                      <a:r>
                        <a:rPr lang="en-US" baseline="0" dirty="0" smtClean="0"/>
                        <a:t> 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đặc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Xẹp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phổi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Rung </a:t>
                      </a:r>
                      <a:r>
                        <a:rPr lang="en-US" sz="2000" dirty="0" err="1" smtClean="0"/>
                        <a:t>thanh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Gõ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Đục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Đục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Đục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Đục</a:t>
                      </a:r>
                      <a:endParaRPr lang="en-US" sz="2000" dirty="0" smtClean="0"/>
                    </a:p>
                  </a:txBody>
                  <a:tcPr anchor="ctr"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RRPN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  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4470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Khí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quản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2857500" y="4929188"/>
            <a:ext cx="214313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143375" y="4929188"/>
            <a:ext cx="214313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5572125" y="4929188"/>
            <a:ext cx="214313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000875" y="4929188"/>
            <a:ext cx="214313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929438" y="5429250"/>
            <a:ext cx="500062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857500" y="4143375"/>
            <a:ext cx="204788" cy="357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214813" y="4071938"/>
            <a:ext cx="214312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500688" y="4071938"/>
            <a:ext cx="214312" cy="35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000875" y="4143375"/>
            <a:ext cx="214313" cy="357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A4AC53-996F-455C-B212-EA2DC9E37B1B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7F792B-091A-4620-A976-37D2359DC51C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8915" name="Content Placeholder 4" descr="hobab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FF96464-73C6-40AB-A13A-0767C7AEC2CD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311C51-7954-4D1A-A6AC-88CE52FA8526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KHÁM TOÀN </a:t>
            </a:r>
            <a:r>
              <a:rPr lang="en-US" b="1" dirty="0" err="1" smtClean="0"/>
              <a:t>DiỆN</a:t>
            </a:r>
            <a:endParaRPr lang="en-US" b="1" dirty="0"/>
          </a:p>
        </p:txBody>
      </p:sp>
      <p:pic>
        <p:nvPicPr>
          <p:cNvPr id="7" name="Content Placeholder 6" descr="Snap_2011.03.07_20h42m21s_00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335" t="2464" r="3085" b="2631"/>
          <a:stretch>
            <a:fillRect/>
          </a:stretch>
        </p:blipFill>
        <p:spPr>
          <a:xfrm>
            <a:off x="785813" y="928688"/>
            <a:ext cx="5500687" cy="5775325"/>
          </a:xfrm>
        </p:spPr>
      </p:pic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D16C7F-B5DD-4070-B777-33A5282D185E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0853C-C693-417B-9BE3-8F5C2A945BFF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875" y="152400"/>
            <a:ext cx="8543925" cy="106203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TỔNG QUÁT</a:t>
            </a:r>
            <a:endParaRPr lang="en-US" b="1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357188" y="1143000"/>
            <a:ext cx="8215312" cy="5000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Vẻ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mặt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bệnh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nhân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Bình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tỉnh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hốt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hoảng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kích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thích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ngủ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gà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Nhịp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thở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err="1" smtClean="0"/>
              <a:t>Bình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r>
              <a:rPr lang="en-US" sz="2400" b="1" dirty="0" smtClean="0"/>
              <a:t>: 14-20 </a:t>
            </a:r>
            <a:r>
              <a:rPr lang="en-US" sz="2400" b="1" dirty="0" err="1" smtClean="0"/>
              <a:t>lần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phút</a:t>
            </a:r>
            <a:endParaRPr lang="en-US" sz="2400" b="1" dirty="0" smtClean="0"/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 err="1" smtClean="0"/>
              <a:t>Thở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nhanh</a:t>
            </a:r>
            <a:r>
              <a:rPr lang="en-US" sz="2400" b="1" dirty="0" smtClean="0"/>
              <a:t>:	&gt;25 </a:t>
            </a:r>
            <a:r>
              <a:rPr lang="en-US" sz="2400" b="1" dirty="0" err="1" smtClean="0"/>
              <a:t>lần</a:t>
            </a:r>
            <a:r>
              <a:rPr lang="en-US" sz="2400" b="1" dirty="0" smtClean="0"/>
              <a:t>/ph		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b="1" dirty="0" err="1" smtClean="0"/>
              <a:t>thở</a:t>
            </a:r>
            <a:r>
              <a:rPr lang="en-US" b="1" dirty="0" smtClean="0"/>
              <a:t> </a:t>
            </a:r>
            <a:r>
              <a:rPr lang="en-US" b="1" dirty="0" err="1" smtClean="0"/>
              <a:t>chậm</a:t>
            </a:r>
            <a:r>
              <a:rPr lang="en-US" b="1" dirty="0" smtClean="0"/>
              <a:t>: &lt; 8l/ph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/>
              <a:t>				</a:t>
            </a:r>
            <a:r>
              <a:rPr lang="en-US" sz="2400" b="1" i="1" dirty="0" smtClean="0"/>
              <a:t>&gt;30 l/ph : </a:t>
            </a:r>
            <a:r>
              <a:rPr lang="en-US" sz="2400" b="1" i="1" dirty="0" err="1" smtClean="0"/>
              <a:t>nặng</a:t>
            </a:r>
            <a:endParaRPr lang="en-US" sz="2400" b="1" i="1" dirty="0" smtClean="0"/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DD69F49-E000-40D3-BFC9-1E201985C386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85F9E8-0EB2-4CF9-8B7C-87BA9F52B60D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9003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TƯ THẾ BỆNH NHÂN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64591F-B63C-4E43-8A9E-6540366E6961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11473-AA5E-475B-9161-74BD5C5C8E74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229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3438" r="22794"/>
          <a:stretch>
            <a:fillRect/>
          </a:stretch>
        </p:blipFill>
        <p:spPr>
          <a:xfrm>
            <a:off x="110836" y="1477963"/>
            <a:ext cx="4746914" cy="5239778"/>
          </a:xfrm>
        </p:spPr>
      </p:pic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4857750" y="2428875"/>
            <a:ext cx="428625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Ngồi, chống hai tay </a:t>
            </a:r>
          </a:p>
          <a:p>
            <a:pPr>
              <a:lnSpc>
                <a:spcPct val="150000"/>
              </a:lnSpc>
            </a:pPr>
            <a:r>
              <a:rPr lang="en-US" sz="2000"/>
              <a:t>    </a:t>
            </a:r>
            <a:r>
              <a:rPr lang="en-US" sz="2000" i="1"/>
              <a:t>sử dụng các cơ hô hấp phụ</a:t>
            </a:r>
          </a:p>
          <a:p>
            <a:pPr>
              <a:lnSpc>
                <a:spcPct val="150000"/>
              </a:lnSpc>
            </a:pPr>
            <a:r>
              <a:rPr lang="en-US" sz="2000" i="1"/>
              <a:t>     cải thiện sự di chuyển cơ hoành</a:t>
            </a:r>
          </a:p>
        </p:txBody>
      </p:sp>
    </p:spTree>
    <p:extLst>
      <p:ext uri="{BB962C8B-B14F-4D97-AF65-F5344CB8AC3E}">
        <p14:creationId xmlns:p14="http://schemas.microsoft.com/office/powerpoint/2010/main" val="41600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413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TỔNG QUÁT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8625" y="857250"/>
            <a:ext cx="8501063" cy="5715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Sử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dụng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cơ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hô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hấp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phụ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đòn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chùm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cơ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sườn</a:t>
            </a:r>
            <a:r>
              <a:rPr lang="en-US" sz="2400" b="1" dirty="0" smtClean="0"/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Thớ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chúm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môi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coudc.png"/>
          <p:cNvPicPr>
            <a:picLocks noChangeAspect="1"/>
          </p:cNvPicPr>
          <p:nvPr/>
        </p:nvPicPr>
        <p:blipFill>
          <a:blip r:embed="rId2" cstate="print"/>
          <a:srcRect l="4909" t="9438" r="6747" b="8774"/>
          <a:stretch>
            <a:fillRect/>
          </a:stretch>
        </p:blipFill>
        <p:spPr bwMode="auto">
          <a:xfrm>
            <a:off x="928688" y="1857375"/>
            <a:ext cx="2967037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URSELIP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2701925"/>
            <a:ext cx="3500437" cy="395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2359FC-105B-4082-B15A-6DE767BF6A49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01AD1-EB43-4982-8309-36B11988DD74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/>
                </a:solidFill>
              </a:rPr>
              <a:t>TỔNG QUÁT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85860"/>
            <a:ext cx="8001000" cy="5000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Tím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tái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lưỡi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môi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đầu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ngón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tay</a:t>
            </a:r>
            <a:endParaRPr lang="en-US" sz="2400" b="1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Da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Petechie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err="1" smtClean="0">
                <a:solidFill>
                  <a:schemeClr val="tx1"/>
                </a:solidFill>
              </a:rPr>
              <a:t>chấm</a:t>
            </a:r>
            <a:r>
              <a:rPr lang="en-US" sz="2400" b="1" dirty="0" smtClean="0">
                <a:solidFill>
                  <a:schemeClr val="tx1"/>
                </a:solidFill>
              </a:rPr>
              <a:t> XH </a:t>
            </a:r>
            <a:r>
              <a:rPr lang="en-US" sz="2400" b="1" dirty="0" err="1" smtClean="0">
                <a:solidFill>
                  <a:schemeClr val="tx1"/>
                </a:solidFill>
              </a:rPr>
              <a:t>dưới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da</a:t>
            </a:r>
            <a:r>
              <a:rPr lang="en-US" sz="2400" b="1" dirty="0" smtClean="0">
                <a:solidFill>
                  <a:schemeClr val="tx1"/>
                </a:solidFill>
              </a:rPr>
              <a:t> &lt;3mm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Ecchymoses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err="1" smtClean="0">
                <a:solidFill>
                  <a:schemeClr val="tx1"/>
                </a:solidFill>
              </a:rPr>
              <a:t>mảng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bầm</a:t>
            </a:r>
            <a:r>
              <a:rPr lang="en-US" sz="2400" b="1" dirty="0" smtClean="0">
                <a:solidFill>
                  <a:schemeClr val="tx1"/>
                </a:solidFill>
              </a:rPr>
              <a:t> &gt;3mm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000" b="1" dirty="0" err="1" smtClean="0">
                <a:solidFill>
                  <a:schemeClr val="tx1"/>
                </a:solidFill>
              </a:rPr>
              <a:t>Chấn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thương</a:t>
            </a:r>
            <a:r>
              <a:rPr lang="en-US" sz="2000" b="1" dirty="0" smtClean="0">
                <a:solidFill>
                  <a:schemeClr val="tx1"/>
                </a:solidFill>
              </a:rPr>
              <a:t>, do </a:t>
            </a:r>
            <a:r>
              <a:rPr lang="en-US" sz="2000" b="1" dirty="0" err="1" smtClean="0">
                <a:solidFill>
                  <a:schemeClr val="tx1"/>
                </a:solidFill>
              </a:rPr>
              <a:t>tuổi</a:t>
            </a:r>
            <a:r>
              <a:rPr lang="en-US" sz="2000" b="1" dirty="0" smtClean="0">
                <a:solidFill>
                  <a:schemeClr val="tx1"/>
                </a:solidFill>
              </a:rPr>
              <a:t> (</a:t>
            </a:r>
            <a:r>
              <a:rPr lang="en-US" sz="2000" b="1" dirty="0" err="1" smtClean="0">
                <a:solidFill>
                  <a:schemeClr val="tx1"/>
                </a:solidFill>
              </a:rPr>
              <a:t>nơi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chịu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áp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lực</a:t>
            </a:r>
            <a:r>
              <a:rPr lang="en-US" sz="2000" b="1" dirty="0" smtClean="0">
                <a:solidFill>
                  <a:schemeClr val="tx1"/>
                </a:solidFill>
              </a:rPr>
              <a:t>)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000" b="1" dirty="0" smtClean="0">
                <a:solidFill>
                  <a:srgbClr val="FFFF00"/>
                </a:solidFill>
              </a:rPr>
              <a:t>Do </a:t>
            </a:r>
            <a:r>
              <a:rPr lang="en-US" sz="2000" b="1" dirty="0" err="1" smtClean="0">
                <a:solidFill>
                  <a:srgbClr val="FFFF00"/>
                </a:solidFill>
              </a:rPr>
              <a:t>thuốc</a:t>
            </a:r>
            <a:r>
              <a:rPr lang="en-US" sz="2000" b="1" dirty="0" smtClean="0">
                <a:solidFill>
                  <a:srgbClr val="FFFF00"/>
                </a:solidFill>
              </a:rPr>
              <a:t> corticoid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000" b="1" dirty="0" err="1" smtClean="0">
                <a:solidFill>
                  <a:srgbClr val="FFFF00"/>
                </a:solidFill>
              </a:rPr>
              <a:t>Bệnh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</a:rPr>
              <a:t>lý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</a:rPr>
              <a:t>về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</a:rPr>
              <a:t>máu</a:t>
            </a:r>
            <a:r>
              <a:rPr lang="en-US" sz="2000" b="1" dirty="0" smtClean="0">
                <a:solidFill>
                  <a:srgbClr val="FFFF00"/>
                </a:solidFill>
              </a:rPr>
              <a:t>,…</a:t>
            </a:r>
          </a:p>
          <a:p>
            <a:pPr lvl="1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400" b="1" dirty="0" err="1" smtClean="0">
                <a:solidFill>
                  <a:schemeClr val="tx1"/>
                </a:solidFill>
              </a:rPr>
              <a:t>Purpura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err="1" smtClean="0">
                <a:solidFill>
                  <a:schemeClr val="tx1"/>
                </a:solidFill>
              </a:rPr>
              <a:t>nốt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mảng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xuất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huyết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có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thể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sờ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được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1" eaLnBrk="1" fontAlgn="auto" hangingPunct="1">
              <a:spcAft>
                <a:spcPts val="0"/>
              </a:spcAft>
              <a:buNone/>
              <a:defRPr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lvl="2" eaLnBrk="1" fontAlgn="auto" hangingPunct="1">
              <a:spcAft>
                <a:spcPts val="0"/>
              </a:spcAft>
              <a:buNone/>
              <a:defRPr/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06FF02-94F2-41A4-B68A-B57DD7CD6BA5}" type="datetime7">
              <a:rPr lang="en-US" smtClean="0"/>
              <a:pPr>
                <a:defRPr/>
              </a:pPr>
              <a:t>May-15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37AF0A-AB9C-4653-806C-E57E5E4F8E1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1513" y="6254750"/>
            <a:ext cx="1897062" cy="381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214422"/>
            <a:ext cx="7804150" cy="3676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71513" y="5972175"/>
            <a:ext cx="3917950" cy="231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GB" sz="1100" b="1">
                <a:solidFill>
                  <a:srgbClr val="000000"/>
                </a:solidFill>
                <a:ea typeface="msgothic"/>
                <a:cs typeface="msgothic"/>
              </a:rPr>
              <a:t>Rebick G , Morin S CMAJ 2008;179:611-611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98425" y="6613525"/>
            <a:ext cx="4930775" cy="3470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76200" indent="-762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</a:pPr>
            <a:r>
              <a:rPr lang="en-GB" sz="900">
                <a:solidFill>
                  <a:srgbClr val="000000"/>
                </a:solidFill>
                <a:ea typeface="msgothic"/>
                <a:cs typeface="msgothic"/>
              </a:rPr>
              <a:t>©2008 by Canadian Medical Association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3500430" y="571480"/>
            <a:ext cx="285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/>
              <a:t>THINKER SIGN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D52B7F-BD65-4FC9-BBA7-CA0521BD5FC0}" type="datetime7">
              <a:rPr lang="en-US" smtClean="0"/>
              <a:pPr>
                <a:defRPr/>
              </a:pPr>
              <a:t>May-15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393DC4-1B97-4483-B25D-1A339DFA2F2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RIỆU CHỨNG THỰC THỂ HÔ HẤP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SƠ LƯỢC VỀ GiẢI PHẨU&amp;quot;&quot;/&gt;&lt;property id=&quot;20307&quot; value=&quot;257&quot;/&gt;&lt;/object&gt;&lt;object type=&quot;3&quot; unique_id=&quot;10006&quot;&gt;&lt;property id=&quot;20148&quot; value=&quot;5&quot;/&gt;&lt;property id=&quot;20300&quot; value=&quot;Slide 5 - &amp;quot;TỔNG QUÁT&amp;quot;&quot;/&gt;&lt;property id=&quot;20307&quot; value=&quot;258&quot;/&gt;&lt;/object&gt;&lt;object type=&quot;3&quot; unique_id=&quot;10007&quot;&gt;&lt;property id=&quot;20148&quot; value=&quot;5&quot;/&gt;&lt;property id=&quot;20300&quot; value=&quot;Slide 6 - &amp;quot;TỔNG QUÁT&amp;quot;&quot;/&gt;&lt;property id=&quot;20307&quot; value=&quot;259&quot;/&gt;&lt;/object&gt;&lt;object type=&quot;3&quot; unique_id=&quot;10074&quot;&gt;&lt;property id=&quot;20148&quot; value=&quot;5&quot;/&gt;&lt;property id=&quot;20300&quot; value=&quot;Slide 7 - &amp;quot;TỔNG QUÁT&amp;quot;&quot;/&gt;&lt;property id=&quot;20307&quot; value=&quot;260&quot;/&gt;&lt;/object&gt;&lt;object type=&quot;3&quot; unique_id=&quot;10075&quot;&gt;&lt;property id=&quot;20148&quot; value=&quot;5&quot;/&gt;&lt;property id=&quot;20300&quot; value=&quot;Slide 8 - &amp;quot;KHÁM VÙNG CỔ&amp;quot;&quot;/&gt;&lt;property id=&quot;20307&quot; value=&quot;261&quot;/&gt;&lt;/object&gt;&lt;object type=&quot;3&quot; unique_id=&quot;10076&quot;&gt;&lt;property id=&quot;20148&quot; value=&quot;5&quot;/&gt;&lt;property id=&quot;20300&quot; value=&quot;Slide 9 - &amp;quot;KHÁM VÙNG NGỰC&amp;quot;&quot;/&gt;&lt;property id=&quot;20307&quot; value=&quot;262&quot;/&gt;&lt;/object&gt;&lt;object type=&quot;3&quot; unique_id=&quot;10104&quot;&gt;&lt;property id=&quot;20148&quot; value=&quot;5&quot;/&gt;&lt;property id=&quot;20300&quot; value=&quot;Slide 10 - &amp;quot;KHÁM VÙNG NGỰC&amp;quot;&quot;/&gt;&lt;property id=&quot;20307&quot; value=&quot;263&quot;/&gt;&lt;/object&gt;&lt;object type=&quot;3&quot; unique_id=&quot;10165&quot;&gt;&lt;property id=&quot;20148&quot; value=&quot;5&quot;/&gt;&lt;property id=&quot;20300&quot; value=&quot;Slide 11 - &amp;quot;KHÁM VÙNG NGỰC&amp;quot;&quot;/&gt;&lt;property id=&quot;20307&quot; value=&quot;264&quot;/&gt;&lt;/object&gt;&lt;object type=&quot;3&quot; unique_id=&quot;10166&quot;&gt;&lt;property id=&quot;20148&quot; value=&quot;5&quot;/&gt;&lt;property id=&quot;20300&quot; value=&quot;Slide 12&quot;/&gt;&lt;property id=&quot;20307&quot; value=&quot;265&quot;/&gt;&lt;/object&gt;&lt;object type=&quot;3&quot; unique_id=&quot;10203&quot;&gt;&lt;property id=&quot;20148&quot; value=&quot;5&quot;/&gt;&lt;property id=&quot;20300&quot; value=&quot;Slide 13 - &amp;quot;KHÁM VÙNG NGỰC&amp;quot;&quot;/&gt;&lt;property id=&quot;20307&quot; value=&quot;266&quot;/&gt;&lt;/object&gt;&lt;object type=&quot;3&quot; unique_id=&quot;10295&quot;&gt;&lt;property id=&quot;20148&quot; value=&quot;5&quot;/&gt;&lt;property id=&quot;20300&quot; value=&quot;Slide 14 - &amp;quot;KHÁM VÙNG NGỰC&amp;quot;&quot;/&gt;&lt;property id=&quot;20307&quot; value=&quot;267&quot;/&gt;&lt;/object&gt;&lt;object type=&quot;3&quot; unique_id=&quot;10338&quot;&gt;&lt;property id=&quot;20148&quot; value=&quot;5&quot;/&gt;&lt;property id=&quot;20300&quot; value=&quot;Slide 16 - &amp;quot;KHÁM VÙNG NGỰC&amp;quot;&quot;/&gt;&lt;property id=&quot;20307&quot; value=&quot;268&quot;/&gt;&lt;/object&gt;&lt;object type=&quot;3&quot; unique_id=&quot;10444&quot;&gt;&lt;property id=&quot;20148&quot; value=&quot;5&quot;/&gt;&lt;property id=&quot;20300&quot; value=&quot;Slide 17&quot;/&gt;&lt;property id=&quot;20307&quot; value=&quot;269&quot;/&gt;&lt;/object&gt;&lt;object type=&quot;3&quot; unique_id=&quot;10493&quot;&gt;&lt;property id=&quot;20148&quot; value=&quot;5&quot;/&gt;&lt;property id=&quot;20300&quot; value=&quot;Slide 4 - &amp;quot;KHÁM TOÀN DiỆN&amp;quot;&quot;/&gt;&lt;property id=&quot;20307&quot; value=&quot;270&quot;/&gt;&lt;/object&gt;&lt;object type=&quot;3&quot; unique_id=&quot;10702&quot;&gt;&lt;property id=&quot;20148&quot; value=&quot;5&quot;/&gt;&lt;property id=&quot;20300&quot; value=&quot;Slide 15&quot;/&gt;&lt;property id=&quot;20307&quot; value=&quot;272&quot;/&gt;&lt;/object&gt;&lt;object type=&quot;3&quot; unique_id=&quot;10760&quot;&gt;&lt;property id=&quot;20148&quot; value=&quot;5&quot;/&gt;&lt;property id=&quot;20300&quot; value=&quot;Slide 2 - &amp;quot;MỤC TIÊU&amp;quot;&quot;/&gt;&lt;property id=&quot;20307&quot; value=&quot;273&quot;/&gt;&lt;/object&gt;&lt;object type=&quot;3&quot; unique_id=&quot;10781&quot;&gt;&lt;property id=&quot;20148&quot; value=&quot;5&quot;/&gt;&lt;property id=&quot;20300&quot; value=&quot;Slide 18&quot;/&gt;&lt;property id=&quot;20307&quot; value=&quot;274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i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35000">
              <a:schemeClr val="phClr">
                <a:tint val="50000"/>
                <a:satMod val="250000"/>
              </a:schemeClr>
            </a:gs>
            <a:gs pos="100000">
              <a:schemeClr val="phClr">
                <a:tint val="40000"/>
                <a:satMod val="350000"/>
              </a:schemeClr>
            </a:gs>
          </a:gsLst>
          <a:lin ang="87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50000"/>
                <a:satMod val="110000"/>
              </a:schemeClr>
              <a:schemeClr val="phClr">
                <a:tint val="70000"/>
                <a:satMod val="150000"/>
              </a:schemeClr>
            </a:duotone>
          </a:blip>
          <a:tile tx="0" ty="0" sx="35000" sy="35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15000"/>
            </a:schemeClr>
          </a:solidFill>
          <a:prstDash val="solid"/>
        </a:ln>
        <a:ln w="12700" cap="flat" cmpd="sng" algn="ctr">
          <a:solidFill>
            <a:schemeClr val="phClr">
              <a:shade val="90000"/>
              <a:satMod val="115000"/>
            </a:schemeClr>
          </a:solidFill>
          <a:prstDash val="solid"/>
        </a:ln>
        <a:ln w="19050" cap="flat" cmpd="sng" algn="ctr">
          <a:solidFill>
            <a:schemeClr val="phClr">
              <a:shade val="80000"/>
              <a:satMod val="110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5400" dir="5400000" rotWithShape="0">
              <a:srgbClr val="FFFFFF">
                <a:alpha val="50000"/>
              </a:srgbClr>
            </a:outerShdw>
            <a:reflection blurRad="63500" stA="20000" endPos="15000" dist="12700" dir="5400000" sy="-100000" rotWithShape="0"/>
          </a:effectLst>
        </a:effectStyle>
        <a:effectStyle>
          <a:effectLst>
            <a:reflection blurRad="127000" stA="25000" endPos="20000" dist="38100" dir="5400000" sy="-100000" rotWithShape="0"/>
          </a:effectLst>
          <a:scene3d>
            <a:camera prst="orthographicFront">
              <a:rot lat="0" lon="0" rev="0"/>
            </a:camera>
            <a:lightRig rig="balanced" dir="b">
              <a:rot lat="0" lon="0" rev="2700000"/>
            </a:lightRig>
          </a:scene3d>
          <a:sp3d>
            <a:bevelT w="381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52000">
              <a:srgbClr val="D8D8D8"/>
            </a:gs>
            <a:gs pos="100000">
              <a:schemeClr val="phClr">
                <a:lumMod val="25000"/>
              </a:schemeClr>
            </a:gs>
          </a:gsLst>
          <a:path path="circle">
            <a:fillToRect t="-80000" r="80000" b="180000"/>
          </a:path>
        </a:gradFill>
        <a:gradFill rotWithShape="1">
          <a:gsLst>
            <a:gs pos="0">
              <a:schemeClr val="accent5"/>
            </a:gs>
            <a:gs pos="52000">
              <a:srgbClr val="D8D8D8"/>
            </a:gs>
            <a:gs pos="100000">
              <a:schemeClr val="phClr">
                <a:lumMod val="25000"/>
              </a:schemeClr>
            </a:gs>
          </a:gsLst>
          <a:path path="circle">
            <a:fillToRect t="-80000" r="8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Air</Template>
  <TotalTime>2780</TotalTime>
  <Words>1026</Words>
  <Application>Microsoft Office PowerPoint</Application>
  <PresentationFormat>On-screen Show (4:3)</PresentationFormat>
  <Paragraphs>308</Paragraphs>
  <Slides>38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msgothic</vt:lpstr>
      <vt:lpstr>Wingdings</vt:lpstr>
      <vt:lpstr>Wingdings 2</vt:lpstr>
      <vt:lpstr>Air</vt:lpstr>
      <vt:lpstr>Packager Shell Object</vt:lpstr>
      <vt:lpstr>TRIỆU CHỨNG THỰC THỂ HÔ HẤP</vt:lpstr>
      <vt:lpstr>NỘI DUNG</vt:lpstr>
      <vt:lpstr>SƠ LƯỢC VỀ GiẢI PHẨU</vt:lpstr>
      <vt:lpstr>KHÁM TOÀN DiỆN</vt:lpstr>
      <vt:lpstr>TỔNG QUÁT</vt:lpstr>
      <vt:lpstr>TƯ THẾ BỆNH NHÂN</vt:lpstr>
      <vt:lpstr>TỔNG QUÁT</vt:lpstr>
      <vt:lpstr>TỔNG QUÁT</vt:lpstr>
      <vt:lpstr>PowerPoint Presentation</vt:lpstr>
      <vt:lpstr>PowerPoint Presentation</vt:lpstr>
      <vt:lpstr>PowerPoint Presentation</vt:lpstr>
      <vt:lpstr>PowerPoint Presentation</vt:lpstr>
      <vt:lpstr>TỔNG QUÁT</vt:lpstr>
      <vt:lpstr>PowerPoint Presentation</vt:lpstr>
      <vt:lpstr>PowerPoint Presentation</vt:lpstr>
      <vt:lpstr>PowerPoint Presentation</vt:lpstr>
      <vt:lpstr>TỔNG QUÁT</vt:lpstr>
      <vt:lpstr>TỔNG QUÁT</vt:lpstr>
      <vt:lpstr>  TỔNG QUÁT</vt:lpstr>
      <vt:lpstr>KHÁM VÙNG CỔ</vt:lpstr>
      <vt:lpstr>Hạch vùng cổ </vt:lpstr>
      <vt:lpstr>Khám hạch thượng đòn</vt:lpstr>
      <vt:lpstr>PowerPoint Presentation</vt:lpstr>
      <vt:lpstr>KHÁM TĩNH MẠCH CỔ NỔI</vt:lpstr>
      <vt:lpstr>KHÁM VÙNG NGỰC</vt:lpstr>
      <vt:lpstr>NHÌN</vt:lpstr>
      <vt:lpstr>Kiểu thở </vt:lpstr>
      <vt:lpstr>DI ĐỘNG LỒNG NGỰC </vt:lpstr>
      <vt:lpstr>KHÁM VÙNG NGỰC</vt:lpstr>
      <vt:lpstr>PowerPoint Presentation</vt:lpstr>
      <vt:lpstr>KHÁM VÙNG NGỰC</vt:lpstr>
      <vt:lpstr>PowerPoint Presentation</vt:lpstr>
      <vt:lpstr>KHÁM VÙNG NGỰC</vt:lpstr>
      <vt:lpstr>KHÁM VÙNG NGỰC</vt:lpstr>
      <vt:lpstr>PowerPoint Presentation</vt:lpstr>
      <vt:lpstr>KHÁM VÙNG NGỰC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TRIỆU CHỨNG THỰC THỂ HÔ HẤP</dc:title>
  <dc:creator>BloodMoonFang</dc:creator>
  <cp:lastModifiedBy>ASUS</cp:lastModifiedBy>
  <cp:revision>194</cp:revision>
  <dcterms:created xsi:type="dcterms:W3CDTF">2011-03-07T13:23:46Z</dcterms:created>
  <dcterms:modified xsi:type="dcterms:W3CDTF">2015-05-14T16:51:37Z</dcterms:modified>
</cp:coreProperties>
</file>